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73" r:id="rId5"/>
    <p:sldId id="260" r:id="rId6"/>
    <p:sldId id="277" r:id="rId7"/>
    <p:sldId id="280" r:id="rId8"/>
    <p:sldId id="282" r:id="rId9"/>
    <p:sldId id="279" r:id="rId10"/>
    <p:sldId id="263" r:id="rId11"/>
    <p:sldId id="278" r:id="rId12"/>
    <p:sldId id="267" r:id="rId13"/>
    <p:sldId id="283" r:id="rId14"/>
    <p:sldId id="268" r:id="rId15"/>
    <p:sldId id="275" r:id="rId16"/>
    <p:sldId id="269" r:id="rId17"/>
    <p:sldId id="284" r:id="rId18"/>
    <p:sldId id="285" r:id="rId19"/>
    <p:sldId id="290" r:id="rId20"/>
    <p:sldId id="289" r:id="rId21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495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29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B52B7-214E-44E7-B0C6-7A935EE8A173}" type="datetimeFigureOut">
              <a:rPr lang="en-GB" smtClean="0"/>
              <a:t>11/09/2023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4FBF5-7DA4-4D0A-934F-F54F0D2B26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4209560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B52B7-214E-44E7-B0C6-7A935EE8A173}" type="datetimeFigureOut">
              <a:rPr lang="en-GB" smtClean="0"/>
              <a:t>11/09/2023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4FBF5-7DA4-4D0A-934F-F54F0D2B26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4996144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B52B7-214E-44E7-B0C6-7A935EE8A173}" type="datetimeFigureOut">
              <a:rPr lang="en-GB" smtClean="0"/>
              <a:t>11/09/2023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4FBF5-7DA4-4D0A-934F-F54F0D2B26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9296551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B52B7-214E-44E7-B0C6-7A935EE8A173}" type="datetimeFigureOut">
              <a:rPr lang="en-GB" smtClean="0"/>
              <a:t>11/09/2023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4FBF5-7DA4-4D0A-934F-F54F0D2B26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9249738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B52B7-214E-44E7-B0C6-7A935EE8A173}" type="datetimeFigureOut">
              <a:rPr lang="en-GB" smtClean="0"/>
              <a:t>11/09/2023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4FBF5-7DA4-4D0A-934F-F54F0D2B26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6411253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B52B7-214E-44E7-B0C6-7A935EE8A173}" type="datetimeFigureOut">
              <a:rPr lang="en-GB" smtClean="0"/>
              <a:t>11/09/2023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4FBF5-7DA4-4D0A-934F-F54F0D2B26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0035559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B52B7-214E-44E7-B0C6-7A935EE8A173}" type="datetimeFigureOut">
              <a:rPr lang="en-GB" smtClean="0"/>
              <a:t>11/09/2023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4FBF5-7DA4-4D0A-934F-F54F0D2B26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9464209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B52B7-214E-44E7-B0C6-7A935EE8A173}" type="datetimeFigureOut">
              <a:rPr lang="en-GB" smtClean="0"/>
              <a:t>11/09/2023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4FBF5-7DA4-4D0A-934F-F54F0D2B26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6835297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B52B7-214E-44E7-B0C6-7A935EE8A173}" type="datetimeFigureOut">
              <a:rPr lang="en-GB" smtClean="0"/>
              <a:t>11/09/2023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4FBF5-7DA4-4D0A-934F-F54F0D2B26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2892756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B52B7-214E-44E7-B0C6-7A935EE8A173}" type="datetimeFigureOut">
              <a:rPr lang="en-GB" smtClean="0"/>
              <a:t>11/09/2023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4FBF5-7DA4-4D0A-934F-F54F0D2B26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0452825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B52B7-214E-44E7-B0C6-7A935EE8A173}" type="datetimeFigureOut">
              <a:rPr lang="en-GB" smtClean="0"/>
              <a:t>11/09/2023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4FBF5-7DA4-4D0A-934F-F54F0D2B26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6513392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">
              <a:schemeClr val="accent2"/>
            </a:gs>
            <a:gs pos="19000">
              <a:schemeClr val="accent4">
                <a:lumMod val="60000"/>
                <a:lumOff val="40000"/>
              </a:schemeClr>
            </a:gs>
            <a:gs pos="98000">
              <a:schemeClr val="accent4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8B52B7-214E-44E7-B0C6-7A935EE8A173}" type="datetimeFigureOut">
              <a:rPr lang="en-GB" smtClean="0"/>
              <a:t>11/09/2023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4FBF5-7DA4-4D0A-934F-F54F0D2B26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9140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3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microsoft.com/office/2007/relationships/hdphoto" Target="../media/hdphoto4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11" Type="http://schemas.openxmlformats.org/officeDocument/2006/relationships/image" Target="../media/image1.png"/><Relationship Id="rId5" Type="http://schemas.openxmlformats.org/officeDocument/2006/relationships/image" Target="../media/image19.png"/><Relationship Id="rId10" Type="http://schemas.openxmlformats.org/officeDocument/2006/relationships/image" Target="../media/image24.jpeg"/><Relationship Id="rId4" Type="http://schemas.openxmlformats.org/officeDocument/2006/relationships/image" Target="../media/image18.PNG"/><Relationship Id="rId9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Picture 7" descr="A red rectangular object with white background&#10;&#10;Description automatically generated">
            <a:extLst>
              <a:ext uri="{FF2B5EF4-FFF2-40B4-BE49-F238E27FC236}">
                <a16:creationId xmlns:a16="http://schemas.microsoft.com/office/drawing/2014/main" id="{0FAEA681-7FBB-96B1-5CCB-010186058A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753" y="-1986900"/>
            <a:ext cx="8936100" cy="7008159"/>
          </a:xfrm>
          <a:prstGeom prst="rect">
            <a:avLst/>
          </a:prstGeom>
        </p:spPr>
      </p:pic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B11CACD5-A6B7-441C-217F-79650E6C4A7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3" t="38530" r="6210" b="22939"/>
          <a:stretch/>
        </p:blipFill>
        <p:spPr bwMode="auto">
          <a:xfrm>
            <a:off x="2840413" y="425112"/>
            <a:ext cx="6321945" cy="21617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F3DCDC0-8434-88EB-4F34-9622F32B90EB}"/>
              </a:ext>
            </a:extLst>
          </p:cNvPr>
          <p:cNvSpPr txBox="1"/>
          <p:nvPr/>
        </p:nvSpPr>
        <p:spPr>
          <a:xfrm>
            <a:off x="443744" y="3127552"/>
            <a:ext cx="1130146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188720">
              <a:spcAft>
                <a:spcPts val="600"/>
              </a:spcAft>
            </a:pPr>
            <a:r>
              <a:rPr lang="en-GB" sz="5200" kern="1200" dirty="0">
                <a:solidFill>
                  <a:schemeClr val="tx1"/>
                </a:solidFill>
                <a:latin typeface="Avenir Book" panose="02000503020000020003" pitchFamily="2" charset="0"/>
              </a:rPr>
              <a:t>While waiting for assembly to begin have a think of one thing you are </a:t>
            </a:r>
            <a:r>
              <a:rPr lang="en-GB" sz="5200" b="1" u="sng" kern="1200" dirty="0">
                <a:solidFill>
                  <a:schemeClr val="tx1"/>
                </a:solidFill>
                <a:latin typeface="Avenir Book" panose="02000503020000020003" pitchFamily="2" charset="0"/>
              </a:rPr>
              <a:t>thankful</a:t>
            </a:r>
            <a:r>
              <a:rPr lang="en-GB" sz="5200" kern="1200" dirty="0">
                <a:solidFill>
                  <a:schemeClr val="tx1"/>
                </a:solidFill>
                <a:latin typeface="Avenir Book" panose="02000503020000020003" pitchFamily="2" charset="0"/>
              </a:rPr>
              <a:t> for. </a:t>
            </a:r>
            <a:endParaRPr lang="en-GB" sz="4000" dirty="0">
              <a:latin typeface="Avenir Book" panose="02000503020000020003" pitchFamily="2" charset="0"/>
            </a:endParaRPr>
          </a:p>
        </p:txBody>
      </p:sp>
      <p:pic>
        <p:nvPicPr>
          <p:cNvPr id="2" name="Picture 1" descr="A logo with text and letters&#10;&#10;Description automatically generated with medium confidence">
            <a:extLst>
              <a:ext uri="{FF2B5EF4-FFF2-40B4-BE49-F238E27FC236}">
                <a16:creationId xmlns:a16="http://schemas.microsoft.com/office/drawing/2014/main" id="{B7BCB2AE-AE2C-8611-6E4D-AA6FF520B05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328" t="50908" r="5328" b="4297"/>
          <a:stretch/>
        </p:blipFill>
        <p:spPr>
          <a:xfrm>
            <a:off x="1760676" y="6037132"/>
            <a:ext cx="2159475" cy="723455"/>
          </a:xfrm>
          <a:prstGeom prst="rect">
            <a:avLst/>
          </a:prstGeom>
        </p:spPr>
      </p:pic>
      <p:pic>
        <p:nvPicPr>
          <p:cNvPr id="6" name="Picture 5" descr="A black and orange text&#10;&#10;Description automatically generated">
            <a:extLst>
              <a:ext uri="{FF2B5EF4-FFF2-40B4-BE49-F238E27FC236}">
                <a16:creationId xmlns:a16="http://schemas.microsoft.com/office/drawing/2014/main" id="{71A98252-6B60-6F9D-E06A-DD9622708B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27" y="6073344"/>
            <a:ext cx="1704154" cy="592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211362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26">
            <a:extLst>
              <a:ext uri="{FF2B5EF4-FFF2-40B4-BE49-F238E27FC236}">
                <a16:creationId xmlns:a16="http://schemas.microsoft.com/office/drawing/2014/main" id="{4C10CBC8-7837-4750-8EE9-B4C3D50488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: Shape 28">
            <a:extLst>
              <a:ext uri="{FF2B5EF4-FFF2-40B4-BE49-F238E27FC236}">
                <a16:creationId xmlns:a16="http://schemas.microsoft.com/office/drawing/2014/main" id="{69014793-11D4-4A17-9261-1A2E683AD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104482" y="-5104482"/>
            <a:ext cx="1983037" cy="12192001"/>
          </a:xfrm>
          <a:custGeom>
            <a:avLst/>
            <a:gdLst>
              <a:gd name="connsiteX0" fmla="*/ 0 w 1983037"/>
              <a:gd name="connsiteY0" fmla="*/ 0 h 12192001"/>
              <a:gd name="connsiteX1" fmla="*/ 0 w 1983037"/>
              <a:gd name="connsiteY1" fmla="*/ 12192001 h 12192001"/>
              <a:gd name="connsiteX2" fmla="*/ 1945626 w 1983037"/>
              <a:gd name="connsiteY2" fmla="*/ 12192001 h 12192001"/>
              <a:gd name="connsiteX3" fmla="*/ 1914883 w 1983037"/>
              <a:gd name="connsiteY3" fmla="*/ 11926947 h 12192001"/>
              <a:gd name="connsiteX4" fmla="*/ 1887405 w 1983037"/>
              <a:gd name="connsiteY4" fmla="*/ 10882179 h 12192001"/>
              <a:gd name="connsiteX5" fmla="*/ 1955094 w 1983037"/>
              <a:gd name="connsiteY5" fmla="*/ 9717835 h 12192001"/>
              <a:gd name="connsiteX6" fmla="*/ 1955094 w 1983037"/>
              <a:gd name="connsiteY6" fmla="*/ 9338013 h 12192001"/>
              <a:gd name="connsiteX7" fmla="*/ 1947423 w 1983037"/>
              <a:gd name="connsiteY7" fmla="*/ 8936699 h 12192001"/>
              <a:gd name="connsiteX8" fmla="*/ 1949002 w 1983037"/>
              <a:gd name="connsiteY8" fmla="*/ 7709920 h 12192001"/>
              <a:gd name="connsiteX9" fmla="*/ 1930276 w 1983037"/>
              <a:gd name="connsiteY9" fmla="*/ 6277504 h 12192001"/>
              <a:gd name="connsiteX10" fmla="*/ 1954643 w 1983037"/>
              <a:gd name="connsiteY10" fmla="*/ 5307481 h 12192001"/>
              <a:gd name="connsiteX11" fmla="*/ 1944941 w 1983037"/>
              <a:gd name="connsiteY11" fmla="*/ 4949831 h 12192001"/>
              <a:gd name="connsiteX12" fmla="*/ 1961187 w 1983037"/>
              <a:gd name="connsiteY12" fmla="*/ 4137481 h 12192001"/>
              <a:gd name="connsiteX13" fmla="*/ 1964118 w 1983037"/>
              <a:gd name="connsiteY13" fmla="*/ 3194148 h 12192001"/>
              <a:gd name="connsiteX14" fmla="*/ 1914708 w 1983037"/>
              <a:gd name="connsiteY14" fmla="*/ 1979808 h 12192001"/>
              <a:gd name="connsiteX15" fmla="*/ 1949679 w 1983037"/>
              <a:gd name="connsiteY15" fmla="*/ 1443897 h 12192001"/>
              <a:gd name="connsiteX16" fmla="*/ 1942685 w 1983037"/>
              <a:gd name="connsiteY16" fmla="*/ 749860 h 12192001"/>
              <a:gd name="connsiteX17" fmla="*/ 1933706 w 1983037"/>
              <a:gd name="connsiteY17" fmla="*/ 168558 h 12192001"/>
              <a:gd name="connsiteX18" fmla="*/ 1950785 w 1983037"/>
              <a:gd name="connsiteY18" fmla="*/ 0 h 12192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983037" h="12192001">
                <a:moveTo>
                  <a:pt x="0" y="0"/>
                </a:moveTo>
                <a:lnTo>
                  <a:pt x="0" y="12192001"/>
                </a:lnTo>
                <a:lnTo>
                  <a:pt x="1945626" y="12192001"/>
                </a:lnTo>
                <a:lnTo>
                  <a:pt x="1914883" y="11926947"/>
                </a:lnTo>
                <a:cubicBezTo>
                  <a:pt x="1884529" y="11579709"/>
                  <a:pt x="1881652" y="11231009"/>
                  <a:pt x="1887405" y="10882179"/>
                </a:cubicBezTo>
                <a:cubicBezTo>
                  <a:pt x="1893725" y="10493309"/>
                  <a:pt x="1911547" y="10104667"/>
                  <a:pt x="1955094" y="9717835"/>
                </a:cubicBezTo>
                <a:cubicBezTo>
                  <a:pt x="1966715" y="9591491"/>
                  <a:pt x="1966715" y="9464357"/>
                  <a:pt x="1955094" y="9338013"/>
                </a:cubicBezTo>
                <a:cubicBezTo>
                  <a:pt x="1945663" y="9204453"/>
                  <a:pt x="1943091" y="9070511"/>
                  <a:pt x="1947423" y="8936699"/>
                </a:cubicBezTo>
                <a:cubicBezTo>
                  <a:pt x="1960283" y="8527701"/>
                  <a:pt x="1930726" y="8118470"/>
                  <a:pt x="1949002" y="7709920"/>
                </a:cubicBezTo>
                <a:cubicBezTo>
                  <a:pt x="1970436" y="7231918"/>
                  <a:pt x="1945393" y="6755049"/>
                  <a:pt x="1930276" y="6277504"/>
                </a:cubicBezTo>
                <a:cubicBezTo>
                  <a:pt x="1920123" y="5954014"/>
                  <a:pt x="1913803" y="5630292"/>
                  <a:pt x="1954643" y="5307481"/>
                </a:cubicBezTo>
                <a:cubicBezTo>
                  <a:pt x="1969761" y="5188718"/>
                  <a:pt x="1956899" y="5068596"/>
                  <a:pt x="1944941" y="4949831"/>
                </a:cubicBezTo>
                <a:cubicBezTo>
                  <a:pt x="1917866" y="4678139"/>
                  <a:pt x="1932758" y="4407584"/>
                  <a:pt x="1961187" y="4137481"/>
                </a:cubicBezTo>
                <a:cubicBezTo>
                  <a:pt x="1994579" y="3823035"/>
                  <a:pt x="1984877" y="3508818"/>
                  <a:pt x="1964118" y="3194148"/>
                </a:cubicBezTo>
                <a:cubicBezTo>
                  <a:pt x="1937270" y="2789895"/>
                  <a:pt x="1903424" y="2387003"/>
                  <a:pt x="1914708" y="1979808"/>
                </a:cubicBezTo>
                <a:cubicBezTo>
                  <a:pt x="1919446" y="1800868"/>
                  <a:pt x="1935466" y="1622384"/>
                  <a:pt x="1949679" y="1443897"/>
                </a:cubicBezTo>
                <a:cubicBezTo>
                  <a:pt x="1964278" y="1212701"/>
                  <a:pt x="1961931" y="980722"/>
                  <a:pt x="1942685" y="749860"/>
                </a:cubicBezTo>
                <a:cubicBezTo>
                  <a:pt x="1929825" y="555933"/>
                  <a:pt x="1921533" y="362007"/>
                  <a:pt x="1933706" y="168558"/>
                </a:cubicBezTo>
                <a:lnTo>
                  <a:pt x="1950785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EB152F-C400-9CFD-3C12-BE32D98EB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GB" sz="5400" dirty="0">
                <a:solidFill>
                  <a:srgbClr val="FFFFFF"/>
                </a:solidFill>
                <a:latin typeface="Avenir Medium" panose="02000503020000020003" pitchFamily="2" charset="0"/>
              </a:rPr>
              <a:t>What do you think a food bank is?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CAF286-48E7-581D-86A4-1FEDCF3B8DEE}"/>
              </a:ext>
            </a:extLst>
          </p:cNvPr>
          <p:cNvSpPr txBox="1"/>
          <p:nvPr/>
        </p:nvSpPr>
        <p:spPr>
          <a:xfrm>
            <a:off x="405452" y="2348162"/>
            <a:ext cx="11573809" cy="10310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85216">
              <a:spcAft>
                <a:spcPts val="600"/>
              </a:spcAft>
            </a:pPr>
            <a:r>
              <a:rPr lang="en-GB" sz="2800" kern="1200" dirty="0">
                <a:solidFill>
                  <a:schemeClr val="tx1"/>
                </a:solidFill>
                <a:latin typeface="Avenir Book" panose="02000503020000020003" pitchFamily="2" charset="0"/>
              </a:rPr>
              <a:t>A food bank is a place where food is given free of charge to people in </a:t>
            </a:r>
          </a:p>
          <a:p>
            <a:pPr defTabSz="585216">
              <a:spcAft>
                <a:spcPts val="600"/>
              </a:spcAft>
            </a:pPr>
            <a:r>
              <a:rPr lang="en-GB" sz="2800" kern="1200" dirty="0">
                <a:solidFill>
                  <a:schemeClr val="tx1"/>
                </a:solidFill>
                <a:latin typeface="Avenir Book" panose="02000503020000020003" pitchFamily="2" charset="0"/>
              </a:rPr>
              <a:t>need</a:t>
            </a:r>
            <a:endParaRPr lang="en-GB" sz="2800" dirty="0">
              <a:latin typeface="Avenir Book" panose="02000503020000020003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902E5F-8441-A968-F8BD-56883246F869}"/>
              </a:ext>
            </a:extLst>
          </p:cNvPr>
          <p:cNvSpPr txBox="1"/>
          <p:nvPr/>
        </p:nvSpPr>
        <p:spPr>
          <a:xfrm>
            <a:off x="405452" y="3897298"/>
            <a:ext cx="104197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85216">
              <a:spcAft>
                <a:spcPts val="600"/>
              </a:spcAft>
            </a:pPr>
            <a:r>
              <a:rPr lang="en-GB" sz="2800" kern="1200" dirty="0">
                <a:solidFill>
                  <a:schemeClr val="tx1"/>
                </a:solidFill>
                <a:latin typeface="Avenir Book" panose="02000503020000020003" pitchFamily="2" charset="0"/>
              </a:rPr>
              <a:t>Foodbanks are usually run by charities and staffed by volunteers</a:t>
            </a:r>
            <a:endParaRPr lang="en-GB" sz="2800" dirty="0">
              <a:latin typeface="Avenir Book" panose="02000503020000020003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AD6789-A229-7B87-9C22-6A5B06A271C8}"/>
              </a:ext>
            </a:extLst>
          </p:cNvPr>
          <p:cNvSpPr txBox="1"/>
          <p:nvPr/>
        </p:nvSpPr>
        <p:spPr>
          <a:xfrm>
            <a:off x="405452" y="4908289"/>
            <a:ext cx="8552811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85216">
              <a:spcAft>
                <a:spcPts val="600"/>
              </a:spcAft>
            </a:pPr>
            <a:r>
              <a:rPr lang="en-GB" sz="2800" kern="1200" dirty="0">
                <a:solidFill>
                  <a:schemeClr val="tx1"/>
                </a:solidFill>
                <a:latin typeface="Avenir Book" panose="02000503020000020003" pitchFamily="2" charset="0"/>
              </a:rPr>
              <a:t>It is not known how many food banks there are </a:t>
            </a:r>
          </a:p>
          <a:p>
            <a:pPr defTabSz="585216">
              <a:spcAft>
                <a:spcPts val="600"/>
              </a:spcAft>
            </a:pPr>
            <a:r>
              <a:rPr lang="en-GB" sz="2800" kern="1200" dirty="0">
                <a:solidFill>
                  <a:schemeClr val="tx1"/>
                </a:solidFill>
                <a:latin typeface="Avenir Book" panose="02000503020000020003" pitchFamily="2" charset="0"/>
              </a:rPr>
              <a:t>but what we do know is that is sadly there are more foodbanks in the UK than there are Mc Donald's!!!</a:t>
            </a:r>
            <a:endParaRPr lang="en-GB" sz="2800" dirty="0">
              <a:latin typeface="Avenir Book" panose="02000503020000020003" pitchFamily="2" charset="0"/>
            </a:endParaRPr>
          </a:p>
        </p:txBody>
      </p:sp>
      <p:pic>
        <p:nvPicPr>
          <p:cNvPr id="4" name="Picture 3" descr="A logo with text and letters&#10;&#10;Description automatically generated with medium confidence">
            <a:extLst>
              <a:ext uri="{FF2B5EF4-FFF2-40B4-BE49-F238E27FC236}">
                <a16:creationId xmlns:a16="http://schemas.microsoft.com/office/drawing/2014/main" id="{6A9ADE7D-474D-3A12-2A21-DDE7A9308C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075" y="5108882"/>
            <a:ext cx="2273286" cy="1700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0772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76906711-0AFB-47DD-A4B6-4E94B38B8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AA91F649-894C-41F6-A21D-3D1AC558E9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877832"/>
          </a:xfrm>
          <a:custGeom>
            <a:avLst/>
            <a:gdLst>
              <a:gd name="connsiteX0" fmla="*/ 6789701 w 12192000"/>
              <a:gd name="connsiteY0" fmla="*/ 2809623 h 2877832"/>
              <a:gd name="connsiteX1" fmla="*/ 6788702 w 12192000"/>
              <a:gd name="connsiteY1" fmla="*/ 2809701 h 2877832"/>
              <a:gd name="connsiteX2" fmla="*/ 6788476 w 12192000"/>
              <a:gd name="connsiteY2" fmla="*/ 2810235 h 2877832"/>
              <a:gd name="connsiteX3" fmla="*/ 0 w 12192000"/>
              <a:gd name="connsiteY3" fmla="*/ 0 h 2877832"/>
              <a:gd name="connsiteX4" fmla="*/ 12192000 w 12192000"/>
              <a:gd name="connsiteY4" fmla="*/ 0 h 2877832"/>
              <a:gd name="connsiteX5" fmla="*/ 12192000 w 12192000"/>
              <a:gd name="connsiteY5" fmla="*/ 1915388 h 2877832"/>
              <a:gd name="connsiteX6" fmla="*/ 12061096 w 12192000"/>
              <a:gd name="connsiteY6" fmla="*/ 1954428 h 2877832"/>
              <a:gd name="connsiteX7" fmla="*/ 11676800 w 12192000"/>
              <a:gd name="connsiteY7" fmla="*/ 2058003 h 2877832"/>
              <a:gd name="connsiteX8" fmla="*/ 10425355 w 12192000"/>
              <a:gd name="connsiteY8" fmla="*/ 2341542 h 2877832"/>
              <a:gd name="connsiteX9" fmla="*/ 9424022 w 12192000"/>
              <a:gd name="connsiteY9" fmla="*/ 2516704 h 2877832"/>
              <a:gd name="connsiteX10" fmla="*/ 8458419 w 12192000"/>
              <a:gd name="connsiteY10" fmla="*/ 2650405 h 2877832"/>
              <a:gd name="connsiteX11" fmla="*/ 7715970 w 12192000"/>
              <a:gd name="connsiteY11" fmla="*/ 2730352 h 2877832"/>
              <a:gd name="connsiteX12" fmla="*/ 6951716 w 12192000"/>
              <a:gd name="connsiteY12" fmla="*/ 2796132 h 2877832"/>
              <a:gd name="connsiteX13" fmla="*/ 6936303 w 12192000"/>
              <a:gd name="connsiteY13" fmla="*/ 2798203 h 2877832"/>
              <a:gd name="connsiteX14" fmla="*/ 6790448 w 12192000"/>
              <a:gd name="connsiteY14" fmla="*/ 2809564 h 2877832"/>
              <a:gd name="connsiteX15" fmla="*/ 6799941 w 12192000"/>
              <a:gd name="connsiteY15" fmla="*/ 2811384 h 2877832"/>
              <a:gd name="connsiteX16" fmla="*/ 6835432 w 12192000"/>
              <a:gd name="connsiteY16" fmla="*/ 2809677 h 2877832"/>
              <a:gd name="connsiteX17" fmla="*/ 6884003 w 12192000"/>
              <a:gd name="connsiteY17" fmla="*/ 2806699 h 2877832"/>
              <a:gd name="connsiteX18" fmla="*/ 7578771 w 12192000"/>
              <a:gd name="connsiteY18" fmla="*/ 2774172 h 2877832"/>
              <a:gd name="connsiteX19" fmla="*/ 8623845 w 12192000"/>
              <a:gd name="connsiteY19" fmla="*/ 2687275 h 2877832"/>
              <a:gd name="connsiteX20" fmla="*/ 9479970 w 12192000"/>
              <a:gd name="connsiteY20" fmla="*/ 2583369 h 2877832"/>
              <a:gd name="connsiteX21" fmla="*/ 10629308 w 12192000"/>
              <a:gd name="connsiteY21" fmla="*/ 2389212 h 2877832"/>
              <a:gd name="connsiteX22" fmla="*/ 11998498 w 12192000"/>
              <a:gd name="connsiteY22" fmla="*/ 2063218 h 2877832"/>
              <a:gd name="connsiteX23" fmla="*/ 12192000 w 12192000"/>
              <a:gd name="connsiteY23" fmla="*/ 2006219 h 2877832"/>
              <a:gd name="connsiteX24" fmla="*/ 12192000 w 12192000"/>
              <a:gd name="connsiteY24" fmla="*/ 2060956 h 2877832"/>
              <a:gd name="connsiteX25" fmla="*/ 11829257 w 12192000"/>
              <a:gd name="connsiteY25" fmla="*/ 2166255 h 2877832"/>
              <a:gd name="connsiteX26" fmla="*/ 10939183 w 12192000"/>
              <a:gd name="connsiteY26" fmla="*/ 2380770 h 2877832"/>
              <a:gd name="connsiteX27" fmla="*/ 9985530 w 12192000"/>
              <a:gd name="connsiteY27" fmla="*/ 2560775 h 2877832"/>
              <a:gd name="connsiteX28" fmla="*/ 9186882 w 12192000"/>
              <a:gd name="connsiteY28" fmla="*/ 2676722 h 2877832"/>
              <a:gd name="connsiteX29" fmla="*/ 8578198 w 12192000"/>
              <a:gd name="connsiteY29" fmla="*/ 2746241 h 2877832"/>
              <a:gd name="connsiteX30" fmla="*/ 7864358 w 12192000"/>
              <a:gd name="connsiteY30" fmla="*/ 2807692 h 2877832"/>
              <a:gd name="connsiteX31" fmla="*/ 6935502 w 12192000"/>
              <a:gd name="connsiteY31" fmla="*/ 2859086 h 2877832"/>
              <a:gd name="connsiteX32" fmla="*/ 6477750 w 12192000"/>
              <a:gd name="connsiteY32" fmla="*/ 2872989 h 2877832"/>
              <a:gd name="connsiteX33" fmla="*/ 6362294 w 12192000"/>
              <a:gd name="connsiteY33" fmla="*/ 2877832 h 2877832"/>
              <a:gd name="connsiteX34" fmla="*/ 6057129 w 12192000"/>
              <a:gd name="connsiteY34" fmla="*/ 2877832 h 2877832"/>
              <a:gd name="connsiteX35" fmla="*/ 5977784 w 12192000"/>
              <a:gd name="connsiteY35" fmla="*/ 2873238 h 2877832"/>
              <a:gd name="connsiteX36" fmla="*/ 5265087 w 12192000"/>
              <a:gd name="connsiteY36" fmla="*/ 2836989 h 2877832"/>
              <a:gd name="connsiteX37" fmla="*/ 4346277 w 12192000"/>
              <a:gd name="connsiteY37" fmla="*/ 2774919 h 2877832"/>
              <a:gd name="connsiteX38" fmla="*/ 3373045 w 12192000"/>
              <a:gd name="connsiteY38" fmla="*/ 2676350 h 2877832"/>
              <a:gd name="connsiteX39" fmla="*/ 2362173 w 12192000"/>
              <a:gd name="connsiteY39" fmla="*/ 2557423 h 2877832"/>
              <a:gd name="connsiteX40" fmla="*/ 1233178 w 12192000"/>
              <a:gd name="connsiteY40" fmla="*/ 2384247 h 2877832"/>
              <a:gd name="connsiteX41" fmla="*/ 68500 w 12192000"/>
              <a:gd name="connsiteY41" fmla="*/ 2144540 h 2877832"/>
              <a:gd name="connsiteX42" fmla="*/ 0 w 12192000"/>
              <a:gd name="connsiteY42" fmla="*/ 2127185 h 2877832"/>
              <a:gd name="connsiteX43" fmla="*/ 0 w 12192000"/>
              <a:gd name="connsiteY43" fmla="*/ 2070696 h 2877832"/>
              <a:gd name="connsiteX44" fmla="*/ 72441 w 12192000"/>
              <a:gd name="connsiteY44" fmla="*/ 2089473 h 2877832"/>
              <a:gd name="connsiteX45" fmla="*/ 600716 w 12192000"/>
              <a:gd name="connsiteY45" fmla="*/ 2207843 h 2877832"/>
              <a:gd name="connsiteX46" fmla="*/ 1769512 w 12192000"/>
              <a:gd name="connsiteY46" fmla="*/ 2418011 h 2877832"/>
              <a:gd name="connsiteX47" fmla="*/ 2613554 w 12192000"/>
              <a:gd name="connsiteY47" fmla="*/ 2534953 h 2877832"/>
              <a:gd name="connsiteX48" fmla="*/ 2581134 w 12192000"/>
              <a:gd name="connsiteY48" fmla="*/ 2525022 h 2877832"/>
              <a:gd name="connsiteX49" fmla="*/ 1112635 w 12192000"/>
              <a:gd name="connsiteY49" fmla="*/ 2192325 h 2877832"/>
              <a:gd name="connsiteX50" fmla="*/ 420412 w 12192000"/>
              <a:gd name="connsiteY50" fmla="*/ 1992892 h 2877832"/>
              <a:gd name="connsiteX51" fmla="*/ 0 w 12192000"/>
              <a:gd name="connsiteY51" fmla="*/ 1853975 h 287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000" h="2877832">
                <a:moveTo>
                  <a:pt x="6789701" y="2809623"/>
                </a:moveTo>
                <a:lnTo>
                  <a:pt x="6788702" y="2809701"/>
                </a:lnTo>
                <a:lnTo>
                  <a:pt x="6788476" y="2810235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1915388"/>
                </a:lnTo>
                <a:lnTo>
                  <a:pt x="12061096" y="1954428"/>
                </a:lnTo>
                <a:cubicBezTo>
                  <a:pt x="11933500" y="1990642"/>
                  <a:pt x="11805390" y="2025171"/>
                  <a:pt x="11676800" y="2058003"/>
                </a:cubicBezTo>
                <a:cubicBezTo>
                  <a:pt x="11262789" y="2165510"/>
                  <a:pt x="10845343" y="2259112"/>
                  <a:pt x="10425355" y="2341542"/>
                </a:cubicBezTo>
                <a:cubicBezTo>
                  <a:pt x="10092810" y="2406753"/>
                  <a:pt x="9759033" y="2465150"/>
                  <a:pt x="9424022" y="2516704"/>
                </a:cubicBezTo>
                <a:cubicBezTo>
                  <a:pt x="9102997" y="2566361"/>
                  <a:pt x="8781133" y="2610928"/>
                  <a:pt x="8458419" y="2650405"/>
                </a:cubicBezTo>
                <a:cubicBezTo>
                  <a:pt x="8211360" y="2680571"/>
                  <a:pt x="7963792" y="2706144"/>
                  <a:pt x="7715970" y="2730352"/>
                </a:cubicBezTo>
                <a:lnTo>
                  <a:pt x="6951716" y="2796132"/>
                </a:lnTo>
                <a:lnTo>
                  <a:pt x="6936303" y="2798203"/>
                </a:lnTo>
                <a:lnTo>
                  <a:pt x="6790448" y="2809564"/>
                </a:lnTo>
                <a:lnTo>
                  <a:pt x="6799941" y="2811384"/>
                </a:lnTo>
                <a:cubicBezTo>
                  <a:pt x="6811623" y="2811850"/>
                  <a:pt x="6823734" y="2809677"/>
                  <a:pt x="6835432" y="2809677"/>
                </a:cubicBezTo>
                <a:cubicBezTo>
                  <a:pt x="6851580" y="2809677"/>
                  <a:pt x="6867729" y="2807070"/>
                  <a:pt x="6884003" y="2806699"/>
                </a:cubicBezTo>
                <a:cubicBezTo>
                  <a:pt x="7115805" y="2801237"/>
                  <a:pt x="7347351" y="2789070"/>
                  <a:pt x="7578771" y="2774172"/>
                </a:cubicBezTo>
                <a:cubicBezTo>
                  <a:pt x="7927552" y="2751704"/>
                  <a:pt x="8276080" y="2723525"/>
                  <a:pt x="8623845" y="2687275"/>
                </a:cubicBezTo>
                <a:cubicBezTo>
                  <a:pt x="8909939" y="2657977"/>
                  <a:pt x="9195310" y="2623342"/>
                  <a:pt x="9479970" y="2583369"/>
                </a:cubicBezTo>
                <a:cubicBezTo>
                  <a:pt x="9864901" y="2528995"/>
                  <a:pt x="10248014" y="2464281"/>
                  <a:pt x="10629308" y="2389212"/>
                </a:cubicBezTo>
                <a:cubicBezTo>
                  <a:pt x="11090114" y="2298092"/>
                  <a:pt x="11546975" y="2190586"/>
                  <a:pt x="11998498" y="2063218"/>
                </a:cubicBezTo>
                <a:lnTo>
                  <a:pt x="12192000" y="2006219"/>
                </a:lnTo>
                <a:lnTo>
                  <a:pt x="12192000" y="2060956"/>
                </a:lnTo>
                <a:lnTo>
                  <a:pt x="11829257" y="2166255"/>
                </a:lnTo>
                <a:cubicBezTo>
                  <a:pt x="11534769" y="2245952"/>
                  <a:pt x="11238120" y="2316838"/>
                  <a:pt x="10939183" y="2380770"/>
                </a:cubicBezTo>
                <a:cubicBezTo>
                  <a:pt x="10622824" y="2448552"/>
                  <a:pt x="10304941" y="2508549"/>
                  <a:pt x="9985530" y="2560775"/>
                </a:cubicBezTo>
                <a:cubicBezTo>
                  <a:pt x="9720036" y="2604224"/>
                  <a:pt x="9453814" y="2642869"/>
                  <a:pt x="9186882" y="2676722"/>
                </a:cubicBezTo>
                <a:cubicBezTo>
                  <a:pt x="8984197" y="2702296"/>
                  <a:pt x="8781514" y="2726379"/>
                  <a:pt x="8578198" y="2746241"/>
                </a:cubicBezTo>
                <a:cubicBezTo>
                  <a:pt x="8340547" y="2768961"/>
                  <a:pt x="8102644" y="2790436"/>
                  <a:pt x="7864358" y="2807692"/>
                </a:cubicBezTo>
                <a:cubicBezTo>
                  <a:pt x="7554994" y="2830036"/>
                  <a:pt x="7245502" y="2847914"/>
                  <a:pt x="6935502" y="2859086"/>
                </a:cubicBezTo>
                <a:cubicBezTo>
                  <a:pt x="6782917" y="2864549"/>
                  <a:pt x="6630334" y="2868397"/>
                  <a:pt x="6477750" y="2872989"/>
                </a:cubicBezTo>
                <a:cubicBezTo>
                  <a:pt x="6439195" y="2870905"/>
                  <a:pt x="6400529" y="2872530"/>
                  <a:pt x="6362294" y="2877832"/>
                </a:cubicBezTo>
                <a:lnTo>
                  <a:pt x="6057129" y="2877832"/>
                </a:lnTo>
                <a:lnTo>
                  <a:pt x="5977784" y="2873238"/>
                </a:lnTo>
                <a:cubicBezTo>
                  <a:pt x="5740261" y="2860825"/>
                  <a:pt x="5502739" y="2847046"/>
                  <a:pt x="5265087" y="2836989"/>
                </a:cubicBezTo>
                <a:cubicBezTo>
                  <a:pt x="4958267" y="2824573"/>
                  <a:pt x="4651826" y="2804093"/>
                  <a:pt x="4346277" y="2774919"/>
                </a:cubicBezTo>
                <a:cubicBezTo>
                  <a:pt x="4021654" y="2744007"/>
                  <a:pt x="3697795" y="2709372"/>
                  <a:pt x="3373045" y="2676350"/>
                </a:cubicBezTo>
                <a:cubicBezTo>
                  <a:pt x="3035412" y="2642088"/>
                  <a:pt x="2698456" y="2602449"/>
                  <a:pt x="2362173" y="2557423"/>
                </a:cubicBezTo>
                <a:cubicBezTo>
                  <a:pt x="1984692" y="2507270"/>
                  <a:pt x="1608364" y="2449544"/>
                  <a:pt x="1233178" y="2384247"/>
                </a:cubicBezTo>
                <a:cubicBezTo>
                  <a:pt x="842181" y="2315534"/>
                  <a:pt x="453758" y="2237046"/>
                  <a:pt x="68500" y="2144540"/>
                </a:cubicBezTo>
                <a:lnTo>
                  <a:pt x="0" y="2127185"/>
                </a:lnTo>
                <a:lnTo>
                  <a:pt x="0" y="2070696"/>
                </a:lnTo>
                <a:lnTo>
                  <a:pt x="72441" y="2089473"/>
                </a:lnTo>
                <a:cubicBezTo>
                  <a:pt x="247961" y="2131651"/>
                  <a:pt x="424164" y="2170911"/>
                  <a:pt x="600716" y="2207843"/>
                </a:cubicBezTo>
                <a:cubicBezTo>
                  <a:pt x="988279" y="2288657"/>
                  <a:pt x="1378133" y="2357555"/>
                  <a:pt x="1769512" y="2418011"/>
                </a:cubicBezTo>
                <a:cubicBezTo>
                  <a:pt x="2052426" y="2461587"/>
                  <a:pt x="2335725" y="2501684"/>
                  <a:pt x="2613554" y="2534953"/>
                </a:cubicBezTo>
                <a:cubicBezTo>
                  <a:pt x="2605544" y="2537560"/>
                  <a:pt x="2594611" y="2527504"/>
                  <a:pt x="2581134" y="2525022"/>
                </a:cubicBezTo>
                <a:cubicBezTo>
                  <a:pt x="2087178" y="2433070"/>
                  <a:pt x="1597684" y="2322177"/>
                  <a:pt x="1112635" y="2192325"/>
                </a:cubicBezTo>
                <a:cubicBezTo>
                  <a:pt x="880453" y="2130254"/>
                  <a:pt x="649713" y="2063776"/>
                  <a:pt x="420412" y="1992892"/>
                </a:cubicBezTo>
                <a:lnTo>
                  <a:pt x="0" y="1853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38881" y="390525"/>
            <a:ext cx="10909640" cy="15103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100" b="1" kern="1200" dirty="0">
                <a:solidFill>
                  <a:srgbClr val="FFFFFF"/>
                </a:solidFill>
                <a:latin typeface="Avenir Book" panose="02000503020000020003" pitchFamily="2" charset="0"/>
                <a:ea typeface="+mj-ea"/>
                <a:cs typeface="+mj-cs"/>
              </a:rPr>
              <a:t>What does Black Country Foodbank do?</a:t>
            </a:r>
          </a:p>
        </p:txBody>
      </p:sp>
      <p:sp>
        <p:nvSpPr>
          <p:cNvPr id="24" name="sketch line">
            <a:extLst>
              <a:ext uri="{FF2B5EF4-FFF2-40B4-BE49-F238E27FC236}">
                <a16:creationId xmlns:a16="http://schemas.microsoft.com/office/drawing/2014/main" id="{56037404-66BD-46B5-9323-1B53131967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1753266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880" y="3508768"/>
            <a:ext cx="6472239" cy="224910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74462" y="630936"/>
            <a:ext cx="7074409" cy="1463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1843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584874-7A8F-F8F8-E104-F27D0C6306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484" y="636190"/>
            <a:ext cx="6906491" cy="5585619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GB" sz="4800" dirty="0">
                <a:latin typeface="Avenir Medium" panose="02000503020000020003" pitchFamily="2" charset="0"/>
              </a:rPr>
              <a:t>Why might someone need an emergency food parcel?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4F069FD-DA75-1B16-BDE7-B42064303B5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800" y="276224"/>
            <a:ext cx="1943100" cy="809625"/>
          </a:xfrm>
          <a:prstGeom prst="rect">
            <a:avLst/>
          </a:prstGeom>
        </p:spPr>
      </p:pic>
      <p:pic>
        <p:nvPicPr>
          <p:cNvPr id="4" name="Picture 3" descr="A logo with text and letters&#10;&#10;Description automatically generated with medium confidence">
            <a:extLst>
              <a:ext uri="{FF2B5EF4-FFF2-40B4-BE49-F238E27FC236}">
                <a16:creationId xmlns:a16="http://schemas.microsoft.com/office/drawing/2014/main" id="{A187074A-AE27-600F-2682-0CE1F93110B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328" t="50908" r="5328" b="4297"/>
          <a:stretch/>
        </p:blipFill>
        <p:spPr>
          <a:xfrm>
            <a:off x="9592118" y="1040675"/>
            <a:ext cx="2159475" cy="72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340836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9" name="Rectangle 3080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0" name="Freeform: Shape 3082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48910" y="4819107"/>
            <a:ext cx="1982277" cy="263845"/>
          </a:xfrm>
        </p:spPr>
        <p:txBody>
          <a:bodyPr/>
          <a:lstStyle/>
          <a:p>
            <a:pPr defTabSz="658368">
              <a:spcAft>
                <a:spcPts val="600"/>
              </a:spcAft>
            </a:pPr>
            <a:fld id="{91101DD5-0DA6-4D24-855B-1E8EC6E79B54}" type="slidenum">
              <a:rPr lang="en-US" sz="864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pPr defTabSz="658368">
                <a:spcAft>
                  <a:spcPts val="600"/>
                </a:spcAft>
              </a:pPr>
              <a:t>13</a:t>
            </a:fld>
            <a:endParaRPr lang="en-US"/>
          </a:p>
        </p:txBody>
      </p:sp>
      <p:pic>
        <p:nvPicPr>
          <p:cNvPr id="31" name="Picture 30" descr="A black and orange line&#10;&#10;Description automatically generated">
            <a:extLst>
              <a:ext uri="{FF2B5EF4-FFF2-40B4-BE49-F238E27FC236}">
                <a16:creationId xmlns:a16="http://schemas.microsoft.com/office/drawing/2014/main" id="{6F35BEB0-33E9-3A5C-1DCC-3D4B864A08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94" b="36297"/>
          <a:stretch/>
        </p:blipFill>
        <p:spPr>
          <a:xfrm>
            <a:off x="7232678" y="330341"/>
            <a:ext cx="3176984" cy="11096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5403" y="263329"/>
            <a:ext cx="2003787" cy="1283418"/>
          </a:xfrm>
          <a:prstGeom prst="rect">
            <a:avLst/>
          </a:prstGeom>
        </p:spPr>
      </p:pic>
      <p:pic>
        <p:nvPicPr>
          <p:cNvPr id="22" name="Picture 21" descr="A black and orange line&#10;&#10;Description automatically generated">
            <a:extLst>
              <a:ext uri="{FF2B5EF4-FFF2-40B4-BE49-F238E27FC236}">
                <a16:creationId xmlns:a16="http://schemas.microsoft.com/office/drawing/2014/main" id="{9DDDA611-3694-8051-5405-D1919995CF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94" b="36297"/>
          <a:stretch/>
        </p:blipFill>
        <p:spPr>
          <a:xfrm>
            <a:off x="897192" y="4205656"/>
            <a:ext cx="3176984" cy="11096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488" y="4218280"/>
            <a:ext cx="1187324" cy="1075475"/>
          </a:xfrm>
          <a:prstGeom prst="rect">
            <a:avLst/>
          </a:prstGeom>
        </p:spPr>
      </p:pic>
      <p:pic>
        <p:nvPicPr>
          <p:cNvPr id="29" name="Picture 28" descr="A black and orange line&#10;&#10;Description automatically generated">
            <a:extLst>
              <a:ext uri="{FF2B5EF4-FFF2-40B4-BE49-F238E27FC236}">
                <a16:creationId xmlns:a16="http://schemas.microsoft.com/office/drawing/2014/main" id="{A962DD74-BAAA-3912-6A51-799AC7B25B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94" b="36297"/>
          <a:stretch/>
        </p:blipFill>
        <p:spPr>
          <a:xfrm>
            <a:off x="7809621" y="4020599"/>
            <a:ext cx="3176984" cy="110963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225223" y="4369754"/>
            <a:ext cx="1480361" cy="4912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defTabSz="658368">
              <a:spcAft>
                <a:spcPts val="600"/>
              </a:spcAft>
            </a:pPr>
            <a:r>
              <a:rPr lang="en-US" sz="2592" b="1" kern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venir Black" panose="02000503020000020003" pitchFamily="2" charset="0"/>
                <a:cs typeface="Arial" panose="020B0604020202020204" pitchFamily="34" charset="0"/>
              </a:rPr>
              <a:t>Lost job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venir Black" panose="02000503020000020003" pitchFamily="2" charset="0"/>
              <a:cs typeface="Arial" panose="020B0604020202020204" pitchFamily="34" charset="0"/>
            </a:endParaRPr>
          </a:p>
        </p:txBody>
      </p:sp>
      <p:pic>
        <p:nvPicPr>
          <p:cNvPr id="20" name="Picture 19" descr="A black and orange line&#10;&#10;Description automatically generated">
            <a:extLst>
              <a:ext uri="{FF2B5EF4-FFF2-40B4-BE49-F238E27FC236}">
                <a16:creationId xmlns:a16="http://schemas.microsoft.com/office/drawing/2014/main" id="{12E92260-BBD9-B4ED-6E9C-E87DA9CB21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94" b="36297"/>
          <a:stretch/>
        </p:blipFill>
        <p:spPr>
          <a:xfrm>
            <a:off x="497258" y="2120348"/>
            <a:ext cx="3176984" cy="1109632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567899" y="2456556"/>
            <a:ext cx="1729000" cy="4912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defTabSz="658368">
              <a:spcAft>
                <a:spcPts val="600"/>
              </a:spcAft>
            </a:pPr>
            <a:r>
              <a:rPr lang="en-US" sz="2592" b="1" kern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venir Black" panose="02000503020000020003" pitchFamily="2" charset="0"/>
                <a:cs typeface="Arial" panose="020B0604020202020204" pitchFamily="34" charset="0"/>
              </a:rPr>
              <a:t>Sickness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venir Black" panose="02000503020000020003" pitchFamily="2" charset="0"/>
              <a:cs typeface="Arial" panose="020B0604020202020204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62" y="5973143"/>
            <a:ext cx="1878422" cy="654746"/>
          </a:xfrm>
          <a:prstGeom prst="rect">
            <a:avLst/>
          </a:prstGeom>
        </p:spPr>
      </p:pic>
      <p:pic>
        <p:nvPicPr>
          <p:cNvPr id="3076" name="Picture 4" descr="Mr Men Egg Decorati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079" y="1958113"/>
            <a:ext cx="1245071" cy="141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7736147" y="670487"/>
            <a:ext cx="787844" cy="4912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58368">
              <a:spcAft>
                <a:spcPts val="600"/>
              </a:spcAft>
            </a:pPr>
            <a:r>
              <a:rPr lang="en-US" sz="2592" b="1" kern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venir Black" panose="02000503020000020003" pitchFamily="2" charset="0"/>
                <a:cs typeface="Arial" panose="020B0604020202020204" pitchFamily="34" charset="0"/>
              </a:rPr>
              <a:t>Fire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venir Black" panose="02000503020000020003" pitchFamily="2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421516" y="4557886"/>
            <a:ext cx="1015022" cy="4912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58368">
              <a:spcAft>
                <a:spcPts val="600"/>
              </a:spcAft>
            </a:pPr>
            <a:r>
              <a:rPr lang="en-US" sz="2592" b="1" kern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venir Black" panose="02000503020000020003" pitchFamily="2" charset="0"/>
              </a:rPr>
              <a:t>Theft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venir Black" panose="02000503020000020003" pitchFamily="2" charset="0"/>
            </a:endParaRPr>
          </a:p>
        </p:txBody>
      </p:sp>
      <p:pic>
        <p:nvPicPr>
          <p:cNvPr id="30" name="Picture 29" descr="A black and orange line&#10;&#10;Description automatically generated">
            <a:extLst>
              <a:ext uri="{FF2B5EF4-FFF2-40B4-BE49-F238E27FC236}">
                <a16:creationId xmlns:a16="http://schemas.microsoft.com/office/drawing/2014/main" id="{5630CB2F-257E-A9AF-51D8-8014674DCB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94" b="36297"/>
          <a:stretch/>
        </p:blipFill>
        <p:spPr>
          <a:xfrm>
            <a:off x="8560735" y="2028513"/>
            <a:ext cx="3176984" cy="1109632"/>
          </a:xfrm>
          <a:prstGeom prst="rect">
            <a:avLst/>
          </a:prstGeom>
        </p:spPr>
      </p:pic>
      <p:pic>
        <p:nvPicPr>
          <p:cNvPr id="27" name="Picture 4" descr="No Job Cliparts - Cliparts Zon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6941" y="3791679"/>
            <a:ext cx="1500474" cy="1589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9052615" y="2378499"/>
            <a:ext cx="813043" cy="4912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58368">
              <a:spcAft>
                <a:spcPts val="600"/>
              </a:spcAft>
            </a:pPr>
            <a:r>
              <a:rPr lang="en-US" sz="2592" b="1" kern="12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venir Black" panose="02000503020000020003" pitchFamily="2" charset="0"/>
                <a:cs typeface="Arial" panose="020B0604020202020204" pitchFamily="34" charset="0"/>
              </a:rPr>
              <a:t>Bills</a:t>
            </a:r>
            <a:endParaRPr lang="en-US" sz="3600" b="1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venir Black" panose="02000503020000020003" pitchFamily="2" charset="0"/>
              <a:cs typeface="Arial" panose="020B0604020202020204" pitchFamily="34" charset="0"/>
            </a:endParaRPr>
          </a:p>
        </p:txBody>
      </p:sp>
      <p:pic>
        <p:nvPicPr>
          <p:cNvPr id="17" name="Picture 16" descr="A black and orange line&#10;&#10;Description automatically generated">
            <a:extLst>
              <a:ext uri="{FF2B5EF4-FFF2-40B4-BE49-F238E27FC236}">
                <a16:creationId xmlns:a16="http://schemas.microsoft.com/office/drawing/2014/main" id="{8FFD2E5C-A694-9417-A33F-85E8D9F928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95" b="36196"/>
          <a:stretch/>
        </p:blipFill>
        <p:spPr>
          <a:xfrm>
            <a:off x="2631812" y="444014"/>
            <a:ext cx="4309435" cy="1109632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4239978" y="788459"/>
            <a:ext cx="2146742" cy="4469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58368">
              <a:spcAft>
                <a:spcPts val="600"/>
              </a:spcAft>
            </a:pPr>
            <a:r>
              <a:rPr lang="en-GB" sz="2304" b="1" kern="1200" dirty="0">
                <a:solidFill>
                  <a:schemeClr val="tx1"/>
                </a:solidFill>
                <a:latin typeface="Avenir Black" panose="02000503020000020003" pitchFamily="2" charset="0"/>
              </a:rPr>
              <a:t>Homelessness</a:t>
            </a:r>
            <a:endParaRPr lang="en-GB" sz="3200" b="1" dirty="0">
              <a:latin typeface="Avenir Black" panose="02000503020000020003" pitchFamily="2" charset="0"/>
            </a:endParaRPr>
          </a:p>
        </p:txBody>
      </p:sp>
      <p:pic>
        <p:nvPicPr>
          <p:cNvPr id="21" name="Picture 6" descr="Person at Mailbox with Lots of Bills to be Paid">
            <a:extLst>
              <a:ext uri="{FF2B5EF4-FFF2-40B4-BE49-F238E27FC236}">
                <a16:creationId xmlns:a16="http://schemas.microsoft.com/office/drawing/2014/main" id="{EE302187-7FB1-43E5-E968-8168FB50D4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148" y="1919294"/>
            <a:ext cx="1360696" cy="1349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 descr="A black and orange line&#10;&#10;Description automatically generated">
            <a:extLst>
              <a:ext uri="{FF2B5EF4-FFF2-40B4-BE49-F238E27FC236}">
                <a16:creationId xmlns:a16="http://schemas.microsoft.com/office/drawing/2014/main" id="{74F2C82D-4D11-1C27-527E-D631A55C48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94" b="36297"/>
          <a:stretch/>
        </p:blipFill>
        <p:spPr>
          <a:xfrm>
            <a:off x="4565678" y="4586656"/>
            <a:ext cx="3176984" cy="110963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CDC7650-2D6E-517C-A2CE-493AB79E4853}"/>
              </a:ext>
            </a:extLst>
          </p:cNvPr>
          <p:cNvSpPr txBox="1"/>
          <p:nvPr/>
        </p:nvSpPr>
        <p:spPr>
          <a:xfrm flipH="1">
            <a:off x="6021305" y="4767197"/>
            <a:ext cx="1635542" cy="801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58368">
              <a:spcAft>
                <a:spcPts val="600"/>
              </a:spcAft>
            </a:pPr>
            <a:r>
              <a:rPr lang="en-GB" sz="2304" b="1" kern="1200" dirty="0">
                <a:solidFill>
                  <a:schemeClr val="tx1"/>
                </a:solidFill>
                <a:latin typeface="Avenir Black" panose="02000503020000020003" pitchFamily="2" charset="0"/>
              </a:rPr>
              <a:t>Low income</a:t>
            </a:r>
            <a:endParaRPr lang="en-GB" sz="3200" b="1" dirty="0">
              <a:latin typeface="Avenir Black" panose="02000503020000020003" pitchFamily="2" charset="0"/>
            </a:endParaRPr>
          </a:p>
        </p:txBody>
      </p:sp>
      <p:pic>
        <p:nvPicPr>
          <p:cNvPr id="9" name="Picture 8" descr="A person sitting at a desk with a computer and piles of papers&#10;&#10;Description automatically generated">
            <a:extLst>
              <a:ext uri="{FF2B5EF4-FFF2-40B4-BE49-F238E27FC236}">
                <a16:creationId xmlns:a16="http://schemas.microsoft.com/office/drawing/2014/main" id="{FA2EAB77-500D-6437-9838-9F9B73E91F2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86" t="9299" r="27343" b="11157"/>
          <a:stretch/>
        </p:blipFill>
        <p:spPr>
          <a:xfrm>
            <a:off x="4553238" y="4567102"/>
            <a:ext cx="1356145" cy="1185118"/>
          </a:xfrm>
          <a:prstGeom prst="rect">
            <a:avLst/>
          </a:prstGeom>
        </p:spPr>
      </p:pic>
      <p:pic>
        <p:nvPicPr>
          <p:cNvPr id="12" name="Picture 11" descr="A group of people in different poses&#10;&#10;Description automatically generated">
            <a:extLst>
              <a:ext uri="{FF2B5EF4-FFF2-40B4-BE49-F238E27FC236}">
                <a16:creationId xmlns:a16="http://schemas.microsoft.com/office/drawing/2014/main" id="{F907CEBB-5932-9C62-2BE1-0089E579A2C7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19" t="65931" r="51932" b="1449"/>
          <a:stretch/>
        </p:blipFill>
        <p:spPr>
          <a:xfrm>
            <a:off x="2941277" y="200968"/>
            <a:ext cx="1185789" cy="1621901"/>
          </a:xfrm>
          <a:prstGeom prst="rect">
            <a:avLst/>
          </a:prstGeom>
        </p:spPr>
      </p:pic>
      <p:pic>
        <p:nvPicPr>
          <p:cNvPr id="14" name="Picture 13" descr="A red rectangular object with white background&#10;&#10;Description automatically generated">
            <a:extLst>
              <a:ext uri="{FF2B5EF4-FFF2-40B4-BE49-F238E27FC236}">
                <a16:creationId xmlns:a16="http://schemas.microsoft.com/office/drawing/2014/main" id="{22C8CFE5-3138-BC2C-6696-6227CD05C679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20" t="30232" r="9856" b="30938"/>
          <a:stretch/>
        </p:blipFill>
        <p:spPr>
          <a:xfrm>
            <a:off x="3644348" y="2378499"/>
            <a:ext cx="4781267" cy="1621901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4002278" y="2704125"/>
            <a:ext cx="4038054" cy="9787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defTabSz="658368">
              <a:spcAft>
                <a:spcPts val="600"/>
              </a:spcAft>
            </a:pPr>
            <a:r>
              <a:rPr lang="en-US" sz="2880" b="1" kern="1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venir Black" panose="02000503020000020003" pitchFamily="2" charset="0"/>
              </a:rPr>
              <a:t>Why do people need foodbank?</a:t>
            </a:r>
            <a:endParaRPr lang="en-US" sz="40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venir Black" panose="02000503020000020003" pitchFamily="2" charset="0"/>
            </a:endParaRPr>
          </a:p>
        </p:txBody>
      </p:sp>
      <p:pic>
        <p:nvPicPr>
          <p:cNvPr id="32" name="Picture 31" descr="A logo with text and letters&#10;&#10;Description automatically generated with medium confidence">
            <a:extLst>
              <a:ext uri="{FF2B5EF4-FFF2-40B4-BE49-F238E27FC236}">
                <a16:creationId xmlns:a16="http://schemas.microsoft.com/office/drawing/2014/main" id="{6BE52B5B-83F0-8306-A49C-A687BF9AA64F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328" t="50908" r="5328" b="4297"/>
          <a:stretch/>
        </p:blipFill>
        <p:spPr>
          <a:xfrm>
            <a:off x="10029477" y="5905306"/>
            <a:ext cx="2159475" cy="72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483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9" grpId="0"/>
      <p:bldP spid="15" grpId="0"/>
      <p:bldP spid="24" grpId="0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278ADA9-6383-4BDD-80D2-8899A40268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84B7147-B0F6-40ED-B5A2-FF72BC819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36D2DE0-0628-4A9A-A59D-7BA8B5EB3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8E405C9-94BE-41DA-928C-DEC9A8550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5929" y="148929"/>
            <a:ext cx="6560142" cy="65601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A23C362-8876-7FEC-8D45-5D723B8E6CF6}"/>
              </a:ext>
            </a:extLst>
          </p:cNvPr>
          <p:cNvSpPr txBox="1"/>
          <p:nvPr/>
        </p:nvSpPr>
        <p:spPr>
          <a:xfrm>
            <a:off x="3315031" y="1380754"/>
            <a:ext cx="5561938" cy="25135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 Year of Firsts!</a:t>
            </a: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D2091A72-D5BB-42AC-8FD3-F7747D908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9222429" flipV="1">
            <a:off x="2494119" y="6170"/>
            <a:ext cx="6816262" cy="681626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ED12BFC-A737-46AF-8411-481112D54B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0995" y="5310973"/>
            <a:ext cx="705948" cy="68679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D26660-821E-3693-94F5-8C63A3AF1D7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02" y="5899446"/>
            <a:ext cx="1943100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595540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964752F-96C2-A14A-AAC7-691B9009C454}"/>
              </a:ext>
            </a:extLst>
          </p:cNvPr>
          <p:cNvSpPr txBox="1"/>
          <p:nvPr/>
        </p:nvSpPr>
        <p:spPr>
          <a:xfrm>
            <a:off x="809206" y="2223677"/>
            <a:ext cx="4467332" cy="8864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defTabSz="740664">
              <a:lnSpc>
                <a:spcPct val="90000"/>
              </a:lnSpc>
              <a:spcAft>
                <a:spcPts val="486"/>
              </a:spcAft>
            </a:pP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 was the first year we distributed over ½ million meals!</a:t>
            </a:r>
            <a:endParaRPr lang="en-US" sz="3200" dirty="0"/>
          </a:p>
        </p:txBody>
      </p:sp>
      <p:pic>
        <p:nvPicPr>
          <p:cNvPr id="2" name="Picture 7" descr="C:\Users\Wendy's Lap Top\Pictures\Warehouse 2011\0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94" b="-1"/>
          <a:stretch/>
        </p:blipFill>
        <p:spPr bwMode="auto">
          <a:xfrm>
            <a:off x="5752722" y="-18283"/>
            <a:ext cx="6915462" cy="6894565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25EB5FD-B541-B501-6298-AE0935848C5E}"/>
              </a:ext>
            </a:extLst>
          </p:cNvPr>
          <p:cNvSpPr txBox="1"/>
          <p:nvPr/>
        </p:nvSpPr>
        <p:spPr>
          <a:xfrm>
            <a:off x="809206" y="3343835"/>
            <a:ext cx="43235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40664">
              <a:spcAft>
                <a:spcPts val="600"/>
              </a:spcAft>
            </a:pPr>
            <a:r>
              <a:rPr lang="en-GB" sz="2400" kern="1200" dirty="0">
                <a:solidFill>
                  <a:schemeClr val="tx1"/>
                </a:solidFill>
              </a:rPr>
              <a:t>It was the first year we provided over 200 tonnes of food ( which is the same weight as 30 elephants.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8D326A-417A-0CF2-C74E-299FEF8ABB1B}"/>
              </a:ext>
            </a:extLst>
          </p:cNvPr>
          <p:cNvSpPr txBox="1"/>
          <p:nvPr/>
        </p:nvSpPr>
        <p:spPr>
          <a:xfrm>
            <a:off x="809206" y="5147250"/>
            <a:ext cx="4467332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40664">
              <a:spcAft>
                <a:spcPts val="600"/>
              </a:spcAft>
            </a:pPr>
            <a:r>
              <a:rPr lang="en-GB" sz="2400" kern="1200" dirty="0">
                <a:solidFill>
                  <a:schemeClr val="tx1"/>
                </a:solidFill>
              </a:rPr>
              <a:t>It was the first year we supported more than</a:t>
            </a:r>
          </a:p>
          <a:p>
            <a:pPr defTabSz="740664">
              <a:spcAft>
                <a:spcPts val="600"/>
              </a:spcAft>
            </a:pPr>
            <a:r>
              <a:rPr lang="en-GB" sz="2400" kern="1200" dirty="0">
                <a:solidFill>
                  <a:schemeClr val="tx1"/>
                </a:solidFill>
              </a:rPr>
              <a:t>10,000 children!</a:t>
            </a:r>
            <a:endParaRPr lang="en-GB" sz="2400" dirty="0"/>
          </a:p>
        </p:txBody>
      </p:sp>
      <p:pic>
        <p:nvPicPr>
          <p:cNvPr id="2050" name="Picture 2" descr="Number One (gray) Clip Art at Clker.com - vector clip art online, royalty  free &amp; public domain">
            <a:extLst>
              <a:ext uri="{FF2B5EF4-FFF2-40B4-BE49-F238E27FC236}">
                <a16:creationId xmlns:a16="http://schemas.microsoft.com/office/drawing/2014/main" id="{05334A09-A006-D5BA-C2B1-07CF2CCB0E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79228">
            <a:off x="2523063" y="505346"/>
            <a:ext cx="819065" cy="1145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5E03925-BAD7-5377-BCB7-4B802DF7822F}"/>
              </a:ext>
            </a:extLst>
          </p:cNvPr>
          <p:cNvSpPr txBox="1"/>
          <p:nvPr/>
        </p:nvSpPr>
        <p:spPr>
          <a:xfrm rot="19605310">
            <a:off x="1889914" y="460803"/>
            <a:ext cx="710514" cy="9149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40664">
              <a:spcAft>
                <a:spcPts val="600"/>
              </a:spcAft>
            </a:pPr>
            <a:r>
              <a:rPr lang="en-GB" sz="5346" kern="1200">
                <a:solidFill>
                  <a:schemeClr val="tx1"/>
                </a:solidFill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#</a:t>
            </a:r>
            <a:endParaRPr lang="en-GB" sz="6600">
              <a:latin typeface="ADLaM Display" panose="020F0502020204030204" pitchFamily="2" charset="0"/>
              <a:ea typeface="ADLaM Display" panose="020F0502020204030204" pitchFamily="2" charset="0"/>
              <a:cs typeface="ADLaM Display" panose="020F0502020204030204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245F05-CF4D-2E9E-DCC7-960F9B0825BE}"/>
              </a:ext>
            </a:extLst>
          </p:cNvPr>
          <p:cNvSpPr txBox="1"/>
          <p:nvPr/>
        </p:nvSpPr>
        <p:spPr>
          <a:xfrm rot="19982975">
            <a:off x="2920947" y="111902"/>
            <a:ext cx="619080" cy="6906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740664">
              <a:spcAft>
                <a:spcPts val="600"/>
              </a:spcAft>
            </a:pPr>
            <a:r>
              <a:rPr lang="en-GB" sz="3888" b="1" kern="1200" dirty="0" err="1">
                <a:solidFill>
                  <a:schemeClr val="tx1"/>
                </a:solidFill>
                <a:latin typeface="Avenir Black" panose="02000503020000020003" pitchFamily="2" charset="0"/>
              </a:rPr>
              <a:t>st</a:t>
            </a:r>
            <a:endParaRPr lang="en-GB" sz="4800" b="1" dirty="0">
              <a:latin typeface="Avenir Black" panose="02000503020000020003" pitchFamily="2" charset="0"/>
            </a:endParaRP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9CF619F7-5644-1CC6-CBFE-4F53D7A5EC4A}"/>
              </a:ext>
            </a:extLst>
          </p:cNvPr>
          <p:cNvSpPr/>
          <p:nvPr/>
        </p:nvSpPr>
        <p:spPr>
          <a:xfrm rot="60000">
            <a:off x="1547093" y="1970309"/>
            <a:ext cx="2565298" cy="57181"/>
          </a:xfrm>
          <a:custGeom>
            <a:avLst/>
            <a:gdLst>
              <a:gd name="connsiteX0" fmla="*/ 0 w 2565298"/>
              <a:gd name="connsiteY0" fmla="*/ 57181 h 57181"/>
              <a:gd name="connsiteX1" fmla="*/ 548371 w 2565298"/>
              <a:gd name="connsiteY1" fmla="*/ 43480 h 57181"/>
              <a:gd name="connsiteX2" fmla="*/ 1051045 w 2565298"/>
              <a:gd name="connsiteY2" fmla="*/ 30920 h 57181"/>
              <a:gd name="connsiteX3" fmla="*/ 1667962 w 2565298"/>
              <a:gd name="connsiteY3" fmla="*/ 15506 h 57181"/>
              <a:gd name="connsiteX4" fmla="*/ 2284880 w 2565298"/>
              <a:gd name="connsiteY4" fmla="*/ 92 h 57181"/>
              <a:gd name="connsiteX5" fmla="*/ 2471826 w 2565298"/>
              <a:gd name="connsiteY5" fmla="*/ 11510 h 57181"/>
              <a:gd name="connsiteX6" fmla="*/ 2565298 w 2565298"/>
              <a:gd name="connsiteY6" fmla="*/ 11510 h 57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65298" h="57181" extrusionOk="0">
                <a:moveTo>
                  <a:pt x="0" y="57181"/>
                </a:moveTo>
                <a:cubicBezTo>
                  <a:pt x="136236" y="31426"/>
                  <a:pt x="302285" y="86833"/>
                  <a:pt x="548371" y="43480"/>
                </a:cubicBezTo>
                <a:cubicBezTo>
                  <a:pt x="794457" y="127"/>
                  <a:pt x="923358" y="78554"/>
                  <a:pt x="1051045" y="30920"/>
                </a:cubicBezTo>
                <a:cubicBezTo>
                  <a:pt x="1178732" y="-16714"/>
                  <a:pt x="1389840" y="90563"/>
                  <a:pt x="1667962" y="15506"/>
                </a:cubicBezTo>
                <a:cubicBezTo>
                  <a:pt x="1946084" y="-59551"/>
                  <a:pt x="2129751" y="30119"/>
                  <a:pt x="2284880" y="92"/>
                </a:cubicBezTo>
                <a:cubicBezTo>
                  <a:pt x="2362485" y="6074"/>
                  <a:pt x="2422546" y="10536"/>
                  <a:pt x="2471826" y="11510"/>
                </a:cubicBezTo>
                <a:cubicBezTo>
                  <a:pt x="2504856" y="8745"/>
                  <a:pt x="2529909" y="10862"/>
                  <a:pt x="2565298" y="11510"/>
                </a:cubicBezTo>
              </a:path>
            </a:pathLst>
          </a:custGeom>
          <a:noFill/>
          <a:ln w="47625">
            <a:solidFill>
              <a:srgbClr val="EE7D3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3828081"/>
                      <a:gd name="connsiteY0" fmla="*/ 155234 h 155234"/>
                      <a:gd name="connsiteX1" fmla="*/ 3409627 w 3828081"/>
                      <a:gd name="connsiteY1" fmla="*/ 251 h 155234"/>
                      <a:gd name="connsiteX2" fmla="*/ 3688597 w 3828081"/>
                      <a:gd name="connsiteY2" fmla="*/ 31248 h 155234"/>
                      <a:gd name="connsiteX3" fmla="*/ 3828081 w 3828081"/>
                      <a:gd name="connsiteY3" fmla="*/ 31248 h 1552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828081" h="155234">
                        <a:moveTo>
                          <a:pt x="0" y="155234"/>
                        </a:moveTo>
                        <a:lnTo>
                          <a:pt x="3409627" y="251"/>
                        </a:lnTo>
                        <a:cubicBezTo>
                          <a:pt x="3503136" y="-2892"/>
                          <a:pt x="3595290" y="24336"/>
                          <a:pt x="3688597" y="31248"/>
                        </a:cubicBezTo>
                        <a:cubicBezTo>
                          <a:pt x="3734965" y="34683"/>
                          <a:pt x="3781586" y="31248"/>
                          <a:pt x="3828081" y="31248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0808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ack and orange line&#10;&#10;Description automatically generated">
            <a:extLst>
              <a:ext uri="{FF2B5EF4-FFF2-40B4-BE49-F238E27FC236}">
                <a16:creationId xmlns:a16="http://schemas.microsoft.com/office/drawing/2014/main" id="{830B6C09-8DD2-3084-E3BA-14A046A743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860410"/>
            <a:ext cx="12407153" cy="9934805"/>
          </a:xfrm>
          <a:prstGeom prst="rect">
            <a:avLst/>
          </a:prstGeom>
        </p:spPr>
      </p:pic>
      <p:pic>
        <p:nvPicPr>
          <p:cNvPr id="7" name="Picture 6" descr="A black and orange line&#10;&#10;Description automatically generated">
            <a:extLst>
              <a:ext uri="{FF2B5EF4-FFF2-40B4-BE49-F238E27FC236}">
                <a16:creationId xmlns:a16="http://schemas.microsoft.com/office/drawing/2014/main" id="{F51EEDCC-A2F3-D237-5ECC-4BCBD84D8A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720" b="27936"/>
          <a:stretch/>
        </p:blipFill>
        <p:spPr>
          <a:xfrm>
            <a:off x="-75303" y="1209913"/>
            <a:ext cx="12547652" cy="283247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9DE2FFE-86EE-C740-325D-01AE589C18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706526"/>
            <a:ext cx="7074569" cy="52910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CAB5F6A-FA0D-08D8-4E92-449AC20234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8" y="149174"/>
            <a:ext cx="2327563" cy="80904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7016416-76F6-53FB-2456-04C6A817B0B5}"/>
              </a:ext>
            </a:extLst>
          </p:cNvPr>
          <p:cNvSpPr txBox="1"/>
          <p:nvPr/>
        </p:nvSpPr>
        <p:spPr>
          <a:xfrm>
            <a:off x="107578" y="1868410"/>
            <a:ext cx="7074568" cy="350161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100" b="1" kern="1200" dirty="0">
                <a:solidFill>
                  <a:srgbClr val="FFFFFF"/>
                </a:solidFill>
                <a:latin typeface="Avenir Book" panose="02000503020000020003" pitchFamily="2" charset="0"/>
                <a:ea typeface="+mj-ea"/>
                <a:cs typeface="+mj-cs"/>
              </a:rPr>
              <a:t>We can all play our part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6600" b="1" kern="1200" dirty="0">
              <a:solidFill>
                <a:srgbClr val="FFFFFF"/>
              </a:solidFill>
              <a:latin typeface="Avenir Book" panose="02000503020000020003" pitchFamily="2" charset="0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b="1" kern="1200" dirty="0">
                <a:solidFill>
                  <a:srgbClr val="FFFFFF"/>
                </a:solidFill>
                <a:latin typeface="Avenir Book" panose="02000503020000020003" pitchFamily="2" charset="0"/>
                <a:ea typeface="+mj-ea"/>
                <a:cs typeface="+mj-cs"/>
              </a:rPr>
              <a:t>Every little helps…</a:t>
            </a:r>
          </a:p>
        </p:txBody>
      </p:sp>
    </p:spTree>
    <p:extLst>
      <p:ext uri="{BB962C8B-B14F-4D97-AF65-F5344CB8AC3E}">
        <p14:creationId xmlns:p14="http://schemas.microsoft.com/office/powerpoint/2010/main" val="1140021277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4F29A276-6934-C55C-246B-92DA522E25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3" t="38530" r="8530" b="26179"/>
          <a:stretch/>
        </p:blipFill>
        <p:spPr bwMode="auto">
          <a:xfrm>
            <a:off x="0" y="1348740"/>
            <a:ext cx="12326716" cy="3969327"/>
          </a:xfrm>
          <a:prstGeom prst="rect">
            <a:avLst/>
          </a:prstGeom>
          <a:noFill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A black and orange line&#10;&#10;Description automatically generated">
            <a:extLst>
              <a:ext uri="{FF2B5EF4-FFF2-40B4-BE49-F238E27FC236}">
                <a16:creationId xmlns:a16="http://schemas.microsoft.com/office/drawing/2014/main" id="{C4B4ED91-938A-1AE6-75BF-120D56AE6AD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491"/>
          <a:stretch/>
        </p:blipFill>
        <p:spPr>
          <a:xfrm>
            <a:off x="-354463" y="-6161680"/>
            <a:ext cx="13035641" cy="7830593"/>
          </a:xfrm>
          <a:prstGeom prst="rect">
            <a:avLst/>
          </a:prstGeom>
        </p:spPr>
      </p:pic>
      <p:pic>
        <p:nvPicPr>
          <p:cNvPr id="8" name="Picture 7" descr="A red line on a black background&#10;&#10;Description automatically generated">
            <a:extLst>
              <a:ext uri="{FF2B5EF4-FFF2-40B4-BE49-F238E27FC236}">
                <a16:creationId xmlns:a16="http://schemas.microsoft.com/office/drawing/2014/main" id="{8899BE6E-A940-64F7-E4D0-C700FDBCB4C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337"/>
          <a:stretch/>
        </p:blipFill>
        <p:spPr>
          <a:xfrm rot="10800000">
            <a:off x="-2779967" y="4971010"/>
            <a:ext cx="15029446" cy="603504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4D15F18-5260-BD6E-E007-0C7778ECB2D1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289" y="5850352"/>
            <a:ext cx="1943100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806711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t="6407"/>
          <a:stretch/>
        </p:blipFill>
        <p:spPr>
          <a:xfrm>
            <a:off x="879754" y="2037316"/>
            <a:ext cx="5830877" cy="3588188"/>
          </a:xfrm>
          <a:prstGeom prst="rect">
            <a:avLst/>
          </a:prstGeom>
        </p:spPr>
      </p:pic>
      <p:pic>
        <p:nvPicPr>
          <p:cNvPr id="5" name="Picture 2" descr="Becoming a Unicef UK Rights Respecting School - TEM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2307" y="5049680"/>
            <a:ext cx="2317275" cy="142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F96C0F5E-964A-34EC-1F2E-35843456F68D}"/>
              </a:ext>
            </a:extLst>
          </p:cNvPr>
          <p:cNvSpPr/>
          <p:nvPr/>
        </p:nvSpPr>
        <p:spPr>
          <a:xfrm>
            <a:off x="4342095" y="-778485"/>
            <a:ext cx="8639102" cy="4902936"/>
          </a:xfrm>
          <a:custGeom>
            <a:avLst/>
            <a:gdLst>
              <a:gd name="connsiteX0" fmla="*/ 0 w 17038768"/>
              <a:gd name="connsiteY0" fmla="*/ 6433282 h 12866563"/>
              <a:gd name="connsiteX1" fmla="*/ 8519384 w 17038768"/>
              <a:gd name="connsiteY1" fmla="*/ 0 h 12866563"/>
              <a:gd name="connsiteX2" fmla="*/ 17038768 w 17038768"/>
              <a:gd name="connsiteY2" fmla="*/ 6433282 h 12866563"/>
              <a:gd name="connsiteX3" fmla="*/ 8519384 w 17038768"/>
              <a:gd name="connsiteY3" fmla="*/ 12866564 h 12866563"/>
              <a:gd name="connsiteX4" fmla="*/ 0 w 17038768"/>
              <a:gd name="connsiteY4" fmla="*/ 6433282 h 12866563"/>
              <a:gd name="connsiteX0" fmla="*/ 0 w 16822200"/>
              <a:gd name="connsiteY0" fmla="*/ 8478890 h 12945351"/>
              <a:gd name="connsiteX1" fmla="*/ 8302816 w 16822200"/>
              <a:gd name="connsiteY1" fmla="*/ 24303 h 12945351"/>
              <a:gd name="connsiteX2" fmla="*/ 16822200 w 16822200"/>
              <a:gd name="connsiteY2" fmla="*/ 6457585 h 12945351"/>
              <a:gd name="connsiteX3" fmla="*/ 8302816 w 16822200"/>
              <a:gd name="connsiteY3" fmla="*/ 12890867 h 12945351"/>
              <a:gd name="connsiteX4" fmla="*/ 0 w 16822200"/>
              <a:gd name="connsiteY4" fmla="*/ 8478890 h 12945351"/>
              <a:gd name="connsiteX0" fmla="*/ 10802 w 16833002"/>
              <a:gd name="connsiteY0" fmla="*/ 3292336 h 7724539"/>
              <a:gd name="connsiteX1" fmla="*/ 6797639 w 16833002"/>
              <a:gd name="connsiteY1" fmla="*/ 3043286 h 7724539"/>
              <a:gd name="connsiteX2" fmla="*/ 16833002 w 16833002"/>
              <a:gd name="connsiteY2" fmla="*/ 1271031 h 7724539"/>
              <a:gd name="connsiteX3" fmla="*/ 8313618 w 16833002"/>
              <a:gd name="connsiteY3" fmla="*/ 7704313 h 7724539"/>
              <a:gd name="connsiteX4" fmla="*/ 10802 w 16833002"/>
              <a:gd name="connsiteY4" fmla="*/ 3292336 h 7724539"/>
              <a:gd name="connsiteX0" fmla="*/ 8162 w 8865898"/>
              <a:gd name="connsiteY0" fmla="*/ 722826 h 5244956"/>
              <a:gd name="connsiteX1" fmla="*/ 6794999 w 8865898"/>
              <a:gd name="connsiteY1" fmla="*/ 473776 h 5244956"/>
              <a:gd name="connsiteX2" fmla="*/ 8119499 w 8865898"/>
              <a:gd name="connsiteY2" fmla="*/ 2046300 h 5244956"/>
              <a:gd name="connsiteX3" fmla="*/ 8310978 w 8865898"/>
              <a:gd name="connsiteY3" fmla="*/ 5134803 h 5244956"/>
              <a:gd name="connsiteX4" fmla="*/ 8162 w 8865898"/>
              <a:gd name="connsiteY4" fmla="*/ 722826 h 5244956"/>
              <a:gd name="connsiteX0" fmla="*/ 8162 w 8847756"/>
              <a:gd name="connsiteY0" fmla="*/ 722826 h 5147305"/>
              <a:gd name="connsiteX1" fmla="*/ 6794999 w 8847756"/>
              <a:gd name="connsiteY1" fmla="*/ 473776 h 5147305"/>
              <a:gd name="connsiteX2" fmla="*/ 8119499 w 8847756"/>
              <a:gd name="connsiteY2" fmla="*/ 2046300 h 5147305"/>
              <a:gd name="connsiteX3" fmla="*/ 8310978 w 8847756"/>
              <a:gd name="connsiteY3" fmla="*/ 5134803 h 5147305"/>
              <a:gd name="connsiteX4" fmla="*/ 8162 w 8847756"/>
              <a:gd name="connsiteY4" fmla="*/ 722826 h 5147305"/>
              <a:gd name="connsiteX0" fmla="*/ 8151 w 8834353"/>
              <a:gd name="connsiteY0" fmla="*/ 601012 h 5111310"/>
              <a:gd name="connsiteX1" fmla="*/ 6794988 w 8834353"/>
              <a:gd name="connsiteY1" fmla="*/ 351962 h 5111310"/>
              <a:gd name="connsiteX2" fmla="*/ 8071362 w 8834353"/>
              <a:gd name="connsiteY2" fmla="*/ 3512654 h 5111310"/>
              <a:gd name="connsiteX3" fmla="*/ 8310967 w 8834353"/>
              <a:gd name="connsiteY3" fmla="*/ 5012989 h 5111310"/>
              <a:gd name="connsiteX4" fmla="*/ 8151 w 8834353"/>
              <a:gd name="connsiteY4" fmla="*/ 601012 h 5111310"/>
              <a:gd name="connsiteX0" fmla="*/ 9236 w 8835438"/>
              <a:gd name="connsiteY0" fmla="*/ 425441 h 4935739"/>
              <a:gd name="connsiteX1" fmla="*/ 6796073 w 8835438"/>
              <a:gd name="connsiteY1" fmla="*/ 176391 h 4935739"/>
              <a:gd name="connsiteX2" fmla="*/ 8072447 w 8835438"/>
              <a:gd name="connsiteY2" fmla="*/ 3337083 h 4935739"/>
              <a:gd name="connsiteX3" fmla="*/ 8312052 w 8835438"/>
              <a:gd name="connsiteY3" fmla="*/ 4837418 h 4935739"/>
              <a:gd name="connsiteX4" fmla="*/ 9236 w 8835438"/>
              <a:gd name="connsiteY4" fmla="*/ 425441 h 4935739"/>
              <a:gd name="connsiteX0" fmla="*/ 10991 w 8837193"/>
              <a:gd name="connsiteY0" fmla="*/ 1814215 h 6324513"/>
              <a:gd name="connsiteX1" fmla="*/ 6797828 w 8837193"/>
              <a:gd name="connsiteY1" fmla="*/ 1565165 h 6324513"/>
              <a:gd name="connsiteX2" fmla="*/ 8074202 w 8837193"/>
              <a:gd name="connsiteY2" fmla="*/ 4725857 h 6324513"/>
              <a:gd name="connsiteX3" fmla="*/ 8313807 w 8837193"/>
              <a:gd name="connsiteY3" fmla="*/ 6226192 h 6324513"/>
              <a:gd name="connsiteX4" fmla="*/ 10991 w 8837193"/>
              <a:gd name="connsiteY4" fmla="*/ 1814215 h 6324513"/>
              <a:gd name="connsiteX0" fmla="*/ 10991 w 9059358"/>
              <a:gd name="connsiteY0" fmla="*/ 1814215 h 6279596"/>
              <a:gd name="connsiteX1" fmla="*/ 6797828 w 9059358"/>
              <a:gd name="connsiteY1" fmla="*/ 1565165 h 6279596"/>
              <a:gd name="connsiteX2" fmla="*/ 8074202 w 9059358"/>
              <a:gd name="connsiteY2" fmla="*/ 4725857 h 6279596"/>
              <a:gd name="connsiteX3" fmla="*/ 8313807 w 9059358"/>
              <a:gd name="connsiteY3" fmla="*/ 6226192 h 6279596"/>
              <a:gd name="connsiteX4" fmla="*/ 10991 w 9059358"/>
              <a:gd name="connsiteY4" fmla="*/ 1814215 h 6279596"/>
              <a:gd name="connsiteX0" fmla="*/ 275940 w 9324307"/>
              <a:gd name="connsiteY0" fmla="*/ 443998 h 4870644"/>
              <a:gd name="connsiteX1" fmla="*/ 2447904 w 9324307"/>
              <a:gd name="connsiteY1" fmla="*/ 352379 h 4870644"/>
              <a:gd name="connsiteX2" fmla="*/ 7062777 w 9324307"/>
              <a:gd name="connsiteY2" fmla="*/ 194948 h 4870644"/>
              <a:gd name="connsiteX3" fmla="*/ 8339151 w 9324307"/>
              <a:gd name="connsiteY3" fmla="*/ 3355640 h 4870644"/>
              <a:gd name="connsiteX4" fmla="*/ 8578756 w 9324307"/>
              <a:gd name="connsiteY4" fmla="*/ 4855975 h 4870644"/>
              <a:gd name="connsiteX5" fmla="*/ 275940 w 9324307"/>
              <a:gd name="connsiteY5" fmla="*/ 443998 h 4870644"/>
              <a:gd name="connsiteX0" fmla="*/ 3689 w 8639102"/>
              <a:gd name="connsiteY0" fmla="*/ 443998 h 4876886"/>
              <a:gd name="connsiteX1" fmla="*/ 2175653 w 8639102"/>
              <a:gd name="connsiteY1" fmla="*/ 352379 h 4876886"/>
              <a:gd name="connsiteX2" fmla="*/ 6790526 w 8639102"/>
              <a:gd name="connsiteY2" fmla="*/ 194948 h 4876886"/>
              <a:gd name="connsiteX3" fmla="*/ 8066900 w 8639102"/>
              <a:gd name="connsiteY3" fmla="*/ 3355640 h 4876886"/>
              <a:gd name="connsiteX4" fmla="*/ 8306505 w 8639102"/>
              <a:gd name="connsiteY4" fmla="*/ 4855975 h 4876886"/>
              <a:gd name="connsiteX5" fmla="*/ 2632854 w 8639102"/>
              <a:gd name="connsiteY5" fmla="*/ 3961853 h 4876886"/>
              <a:gd name="connsiteX6" fmla="*/ 3689 w 8639102"/>
              <a:gd name="connsiteY6" fmla="*/ 443998 h 4876886"/>
              <a:gd name="connsiteX0" fmla="*/ 3689 w 8639102"/>
              <a:gd name="connsiteY0" fmla="*/ 443998 h 4902936"/>
              <a:gd name="connsiteX1" fmla="*/ 2175653 w 8639102"/>
              <a:gd name="connsiteY1" fmla="*/ 352379 h 4902936"/>
              <a:gd name="connsiteX2" fmla="*/ 6790526 w 8639102"/>
              <a:gd name="connsiteY2" fmla="*/ 194948 h 4902936"/>
              <a:gd name="connsiteX3" fmla="*/ 8066900 w 8639102"/>
              <a:gd name="connsiteY3" fmla="*/ 3355640 h 4902936"/>
              <a:gd name="connsiteX4" fmla="*/ 8306505 w 8639102"/>
              <a:gd name="connsiteY4" fmla="*/ 4855975 h 4902936"/>
              <a:gd name="connsiteX5" fmla="*/ 2632854 w 8639102"/>
              <a:gd name="connsiteY5" fmla="*/ 3961853 h 4902936"/>
              <a:gd name="connsiteX6" fmla="*/ 3689 w 8639102"/>
              <a:gd name="connsiteY6" fmla="*/ 443998 h 4902936"/>
              <a:gd name="connsiteX0" fmla="*/ 3689 w 8639102"/>
              <a:gd name="connsiteY0" fmla="*/ 443998 h 4902936"/>
              <a:gd name="connsiteX1" fmla="*/ 2175653 w 8639102"/>
              <a:gd name="connsiteY1" fmla="*/ 352379 h 4902936"/>
              <a:gd name="connsiteX2" fmla="*/ 6790526 w 8639102"/>
              <a:gd name="connsiteY2" fmla="*/ 194948 h 4902936"/>
              <a:gd name="connsiteX3" fmla="*/ 8066900 w 8639102"/>
              <a:gd name="connsiteY3" fmla="*/ 3355640 h 4902936"/>
              <a:gd name="connsiteX4" fmla="*/ 8306505 w 8639102"/>
              <a:gd name="connsiteY4" fmla="*/ 4855975 h 4902936"/>
              <a:gd name="connsiteX5" fmla="*/ 2632854 w 8639102"/>
              <a:gd name="connsiteY5" fmla="*/ 3961853 h 4902936"/>
              <a:gd name="connsiteX6" fmla="*/ 3689 w 8639102"/>
              <a:gd name="connsiteY6" fmla="*/ 443998 h 4902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39102" h="4902936">
                <a:moveTo>
                  <a:pt x="3689" y="443998"/>
                </a:moveTo>
                <a:cubicBezTo>
                  <a:pt x="-72511" y="-157581"/>
                  <a:pt x="1044514" y="393887"/>
                  <a:pt x="2175653" y="352379"/>
                </a:cubicBezTo>
                <a:cubicBezTo>
                  <a:pt x="3306792" y="310871"/>
                  <a:pt x="5808651" y="-305596"/>
                  <a:pt x="6790526" y="194948"/>
                </a:cubicBezTo>
                <a:cubicBezTo>
                  <a:pt x="7772401" y="695492"/>
                  <a:pt x="8066900" y="-197364"/>
                  <a:pt x="8066900" y="3355640"/>
                </a:cubicBezTo>
                <a:cubicBezTo>
                  <a:pt x="7970648" y="3900749"/>
                  <a:pt x="9212179" y="4754940"/>
                  <a:pt x="8306505" y="4855975"/>
                </a:cubicBezTo>
                <a:cubicBezTo>
                  <a:pt x="7400831" y="4957010"/>
                  <a:pt x="4738552" y="4985940"/>
                  <a:pt x="2632854" y="3961853"/>
                </a:cubicBezTo>
                <a:cubicBezTo>
                  <a:pt x="430904" y="2721198"/>
                  <a:pt x="79889" y="1045577"/>
                  <a:pt x="3689" y="443998"/>
                </a:cubicBezTo>
                <a:close/>
              </a:path>
            </a:pathLst>
          </a:custGeom>
          <a:solidFill>
            <a:srgbClr val="EE7D3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936319" y="246202"/>
            <a:ext cx="41287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bg1"/>
                </a:solidFill>
                <a:latin typeface="Avenir Medium" panose="02000503020000020003" pitchFamily="2" charset="0"/>
                <a:cs typeface="Arial" panose="020B0604020202020204" pitchFamily="34" charset="0"/>
              </a:rPr>
              <a:t>What is meant by the word?</a:t>
            </a:r>
          </a:p>
        </p:txBody>
      </p:sp>
      <p:sp>
        <p:nvSpPr>
          <p:cNvPr id="3" name="Rectangle 2"/>
          <p:cNvSpPr/>
          <p:nvPr/>
        </p:nvSpPr>
        <p:spPr>
          <a:xfrm>
            <a:off x="4591974" y="1351107"/>
            <a:ext cx="881742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9600" b="1" dirty="0">
                <a:solidFill>
                  <a:srgbClr val="C00000"/>
                </a:solidFill>
                <a:latin typeface="Avenir Black" panose="02000503020000020003" pitchFamily="2" charset="0"/>
                <a:ea typeface="Source Sans Pro Black" panose="020F0502020204030204" pitchFamily="34" charset="0"/>
              </a:rPr>
              <a:t>HARVEST</a:t>
            </a:r>
            <a:endParaRPr lang="en-GB" sz="9600" b="1" dirty="0">
              <a:solidFill>
                <a:srgbClr val="C00000"/>
              </a:solidFill>
              <a:latin typeface="Avenir Black" panose="02000503020000020003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883890" y="4697248"/>
            <a:ext cx="184731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GB"/>
          </a:p>
          <a:p>
            <a:pPr algn="ctr"/>
            <a:endParaRPr lang="en-GB"/>
          </a:p>
          <a:p>
            <a:pPr algn="ctr"/>
            <a:endParaRPr lang="en-GB"/>
          </a:p>
          <a:p>
            <a:pPr algn="ctr"/>
            <a:endParaRPr lang="en-GB"/>
          </a:p>
          <a:p>
            <a:pPr algn="ctr"/>
            <a:endParaRPr lang="en-GB" dirty="0"/>
          </a:p>
        </p:txBody>
      </p:sp>
      <p:pic>
        <p:nvPicPr>
          <p:cNvPr id="14" name="Picture 13" descr="A logo with text and letters&#10;&#10;Description automatically generated with medium confidence">
            <a:extLst>
              <a:ext uri="{FF2B5EF4-FFF2-40B4-BE49-F238E27FC236}">
                <a16:creationId xmlns:a16="http://schemas.microsoft.com/office/drawing/2014/main" id="{4C758814-EF5B-03D8-4C16-9BB6E3B1EF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133" y="-49872"/>
            <a:ext cx="2342147" cy="1751690"/>
          </a:xfrm>
          <a:prstGeom prst="rect">
            <a:avLst/>
          </a:prstGeom>
        </p:spPr>
      </p:pic>
      <p:pic>
        <p:nvPicPr>
          <p:cNvPr id="15" name="Picture 14" descr="A red rectangular object with white background&#10;&#10;Description automatically generated">
            <a:extLst>
              <a:ext uri="{FF2B5EF4-FFF2-40B4-BE49-F238E27FC236}">
                <a16:creationId xmlns:a16="http://schemas.microsoft.com/office/drawing/2014/main" id="{DE246049-8316-1140-9A2B-BD0DD8321D5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984" b="67621" l="12543" r="87115">
                        <a14:foregroundMark x1="12571" y1="34355" x2="12856" y2="66613"/>
                        <a14:foregroundMark x1="87115" y1="34879" x2="85889" y2="627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52" t="28654" r="9810" b="28020"/>
          <a:stretch/>
        </p:blipFill>
        <p:spPr>
          <a:xfrm>
            <a:off x="-280084" y="4774678"/>
            <a:ext cx="8639102" cy="202425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2159073-5911-F7A3-4AD1-BC9A4EB7A564}"/>
              </a:ext>
            </a:extLst>
          </p:cNvPr>
          <p:cNvSpPr txBox="1"/>
          <p:nvPr/>
        </p:nvSpPr>
        <p:spPr>
          <a:xfrm>
            <a:off x="206830" y="5049680"/>
            <a:ext cx="7785644" cy="18602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solidFill>
                  <a:schemeClr val="bg1"/>
                </a:solidFill>
                <a:latin typeface="Avenir Book" panose="02000503020000020003" pitchFamily="2" charset="0"/>
              </a:rPr>
              <a:t>Article 24 (health and health services) Every child has the right to the best possible health. Governments must provide good quality health care, clean water, nutritious food, and a clean environment and education on health and well-being so that children can stay healthy. Richer countries must help poorer countries achieve this.</a:t>
            </a:r>
          </a:p>
        </p:txBody>
      </p:sp>
    </p:spTree>
    <p:extLst>
      <p:ext uri="{BB962C8B-B14F-4D97-AF65-F5344CB8AC3E}">
        <p14:creationId xmlns:p14="http://schemas.microsoft.com/office/powerpoint/2010/main" val="2544947714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11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13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8FDA36-2269-828E-F485-33E7C4A857C2}"/>
              </a:ext>
            </a:extLst>
          </p:cNvPr>
          <p:cNvSpPr txBox="1"/>
          <p:nvPr/>
        </p:nvSpPr>
        <p:spPr>
          <a:xfrm>
            <a:off x="1427474" y="2151291"/>
            <a:ext cx="9333999" cy="15992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704088">
              <a:spcBef>
                <a:spcPct val="0"/>
              </a:spcBef>
              <a:spcAft>
                <a:spcPts val="600"/>
              </a:spcAft>
            </a:pPr>
            <a:r>
              <a:rPr lang="en-GB" sz="2464" b="1" kern="1200" dirty="0">
                <a:solidFill>
                  <a:schemeClr val="bg1"/>
                </a:solidFill>
                <a:latin typeface="Avenir Medium" panose="02000503020000020003" pitchFamily="2" charset="0"/>
              </a:rPr>
              <a:t>Harvest is a celebration of the food that is grown on the land.</a:t>
            </a:r>
          </a:p>
          <a:p>
            <a:pPr algn="ctr" defTabSz="704088">
              <a:spcBef>
                <a:spcPct val="0"/>
              </a:spcBef>
              <a:spcAft>
                <a:spcPts val="600"/>
              </a:spcAft>
            </a:pPr>
            <a:endParaRPr lang="en-GB" sz="1400" b="1" kern="1200" dirty="0">
              <a:solidFill>
                <a:schemeClr val="bg1"/>
              </a:solidFill>
              <a:latin typeface="Avenir Medium" panose="02000503020000020003" pitchFamily="2" charset="0"/>
            </a:endParaRPr>
          </a:p>
          <a:p>
            <a:pPr algn="ctr" defTabSz="704088">
              <a:spcBef>
                <a:spcPct val="0"/>
              </a:spcBef>
              <a:spcAft>
                <a:spcPts val="600"/>
              </a:spcAft>
            </a:pPr>
            <a:r>
              <a:rPr lang="en-GB" sz="2464" b="1" kern="1200" dirty="0">
                <a:solidFill>
                  <a:schemeClr val="bg1"/>
                </a:solidFill>
                <a:latin typeface="Avenir Medium" panose="02000503020000020003" pitchFamily="2" charset="0"/>
              </a:rPr>
              <a:t>Harvest time is all about celebrating all the good things the earth supplies. </a:t>
            </a:r>
            <a:endParaRPr lang="en-GB" altLang="en-US" sz="3200" b="1" dirty="0">
              <a:solidFill>
                <a:schemeClr val="bg1"/>
              </a:solidFill>
              <a:latin typeface="Avenir Medium" panose="02000503020000020003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3BE8B1-6504-9446-84ED-D5014073F34B}"/>
              </a:ext>
            </a:extLst>
          </p:cNvPr>
          <p:cNvSpPr txBox="1"/>
          <p:nvPr/>
        </p:nvSpPr>
        <p:spPr>
          <a:xfrm>
            <a:off x="370268" y="4069890"/>
            <a:ext cx="1144841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704088">
              <a:spcBef>
                <a:spcPct val="0"/>
              </a:spcBef>
              <a:spcAft>
                <a:spcPts val="600"/>
              </a:spcAft>
            </a:pPr>
            <a:r>
              <a:rPr lang="en-GB" altLang="en-US" sz="2800" kern="1200" dirty="0">
                <a:solidFill>
                  <a:schemeClr val="bg1"/>
                </a:solidFill>
                <a:latin typeface="Avenir Medium" panose="02000503020000020003" pitchFamily="2" charset="0"/>
              </a:rPr>
              <a:t>In Britain, </a:t>
            </a:r>
            <a:r>
              <a:rPr lang="en-GB" sz="2800" kern="1200" dirty="0">
                <a:solidFill>
                  <a:schemeClr val="bg1"/>
                </a:solidFill>
                <a:latin typeface="Avenir Medium" panose="02000503020000020003" pitchFamily="2" charset="0"/>
              </a:rPr>
              <a:t>Harvest  is </a:t>
            </a:r>
            <a:r>
              <a:rPr lang="en-GB" altLang="en-US" sz="2800" kern="1200" dirty="0">
                <a:solidFill>
                  <a:schemeClr val="bg1"/>
                </a:solidFill>
                <a:latin typeface="Avenir Medium" panose="02000503020000020003" pitchFamily="2" charset="0"/>
              </a:rPr>
              <a:t>often celebrated in churches and schools by bringing baskets of food to give thanks to God.  </a:t>
            </a:r>
            <a:endParaRPr lang="en-GB" altLang="en-US" sz="2800" dirty="0">
              <a:solidFill>
                <a:schemeClr val="bg1"/>
              </a:solidFill>
              <a:latin typeface="Avenir Medium" panose="02000503020000020003" pitchFamily="2" charset="0"/>
            </a:endParaRPr>
          </a:p>
        </p:txBody>
      </p:sp>
      <p:pic>
        <p:nvPicPr>
          <p:cNvPr id="13" name="Picture 12" descr="A rectangular orange rectangle with a white background&#10;&#10;Description automatically generated">
            <a:extLst>
              <a:ext uri="{FF2B5EF4-FFF2-40B4-BE49-F238E27FC236}">
                <a16:creationId xmlns:a16="http://schemas.microsoft.com/office/drawing/2014/main" id="{E95488A7-879D-43A9-01E5-0899176B8C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863" b="67218" l="12486" r="87685">
                        <a14:foregroundMark x1="39709" y1="49113" x2="48375" y2="49395"/>
                        <a14:foregroundMark x1="12144" y1="34315" x2="14367" y2="64758"/>
                        <a14:foregroundMark x1="14367" y1="64758" x2="32155" y2="63589"/>
                        <a14:foregroundMark x1="32155" y1="63589" x2="45040" y2="66815"/>
                        <a14:foregroundMark x1="45040" y1="66815" x2="66819" y2="62621"/>
                        <a14:foregroundMark x1="66819" y1="62621" x2="80245" y2="64153"/>
                        <a14:foregroundMark x1="80245" y1="64153" x2="85120" y2="57298"/>
                        <a14:foregroundMark x1="85120" y1="57298" x2="84208" y2="37823"/>
                        <a14:foregroundMark x1="84208" y1="37823" x2="77195" y2="34556"/>
                        <a14:foregroundMark x1="77195" y1="34556" x2="12514" y2="33266"/>
                        <a14:foregroundMark x1="86403" y1="35323" x2="87685" y2="631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391" t="28642" r="8569" b="28417"/>
          <a:stretch/>
        </p:blipFill>
        <p:spPr>
          <a:xfrm>
            <a:off x="3137397" y="145874"/>
            <a:ext cx="6376522" cy="168610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5871619-6D93-B3D3-0E76-E4B23339CC8B}"/>
              </a:ext>
            </a:extLst>
          </p:cNvPr>
          <p:cNvSpPr/>
          <p:nvPr/>
        </p:nvSpPr>
        <p:spPr>
          <a:xfrm>
            <a:off x="2906214" y="460304"/>
            <a:ext cx="6850592" cy="1219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704088">
              <a:spcAft>
                <a:spcPts val="600"/>
              </a:spcAft>
            </a:pPr>
            <a:r>
              <a:rPr lang="en-GB" sz="7392" b="1" kern="1200" dirty="0">
                <a:solidFill>
                  <a:srgbClr val="C00000"/>
                </a:solidFill>
                <a:latin typeface="Avenir Black" panose="02000503020000020003" pitchFamily="2" charset="0"/>
                <a:ea typeface="Source Sans Pro Black" panose="020F0502020204030204" pitchFamily="34" charset="0"/>
              </a:rPr>
              <a:t>HARVEST</a:t>
            </a:r>
            <a:endParaRPr lang="en-GB" sz="9600" b="1" dirty="0">
              <a:solidFill>
                <a:srgbClr val="C00000"/>
              </a:solidFill>
              <a:latin typeface="Avenir Black" panose="02000503020000020003" pitchFamily="2" charset="0"/>
            </a:endParaRPr>
          </a:p>
        </p:txBody>
      </p:sp>
      <p:pic>
        <p:nvPicPr>
          <p:cNvPr id="8" name="Picture 7" descr="A logo with text and letters&#10;&#10;Description automatically generated with medium confidence">
            <a:extLst>
              <a:ext uri="{FF2B5EF4-FFF2-40B4-BE49-F238E27FC236}">
                <a16:creationId xmlns:a16="http://schemas.microsoft.com/office/drawing/2014/main" id="{A7C104CB-1127-C5EB-82BE-DD340AAA77E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328" t="50908" r="5328" b="4297"/>
          <a:stretch/>
        </p:blipFill>
        <p:spPr>
          <a:xfrm>
            <a:off x="1763549" y="6045140"/>
            <a:ext cx="2159475" cy="723455"/>
          </a:xfrm>
          <a:prstGeom prst="rect">
            <a:avLst/>
          </a:prstGeom>
        </p:spPr>
      </p:pic>
      <p:pic>
        <p:nvPicPr>
          <p:cNvPr id="11" name="Picture 10" descr="A black and orange text&#10;&#10;Description automatically generated">
            <a:extLst>
              <a:ext uri="{FF2B5EF4-FFF2-40B4-BE49-F238E27FC236}">
                <a16:creationId xmlns:a16="http://schemas.microsoft.com/office/drawing/2014/main" id="{D3E9BB99-D95A-2577-C36E-F7B307866F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00" y="6081352"/>
            <a:ext cx="1704154" cy="592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2207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12E7CC5-C78B-4EBD-9565-3FA00FAA6C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Globe Clipart Images - Free Download on Freepik">
            <a:extLst>
              <a:ext uri="{FF2B5EF4-FFF2-40B4-BE49-F238E27FC236}">
                <a16:creationId xmlns:a16="http://schemas.microsoft.com/office/drawing/2014/main" id="{3C0CCFFD-F963-B87C-CC86-8DADE85887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8" t="7831" r="13273" b="4330"/>
          <a:stretch/>
        </p:blipFill>
        <p:spPr bwMode="auto">
          <a:xfrm>
            <a:off x="764988" y="1407614"/>
            <a:ext cx="3368969" cy="4042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A4529A5-F675-429F-8044-01372BB134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9992" y="0"/>
            <a:ext cx="7562008" cy="6858000"/>
          </a:xfrm>
          <a:custGeom>
            <a:avLst/>
            <a:gdLst>
              <a:gd name="connsiteX0" fmla="*/ 7529613 w 7529613"/>
              <a:gd name="connsiteY0" fmla="*/ 0 h 6858000"/>
              <a:gd name="connsiteX1" fmla="*/ 1222331 w 7529613"/>
              <a:gd name="connsiteY1" fmla="*/ 0 h 6858000"/>
              <a:gd name="connsiteX2" fmla="*/ 1126483 w 7529613"/>
              <a:gd name="connsiteY2" fmla="*/ 148742 h 6858000"/>
              <a:gd name="connsiteX3" fmla="*/ 767554 w 7529613"/>
              <a:gd name="connsiteY3" fmla="*/ 819975 h 6858000"/>
              <a:gd name="connsiteX4" fmla="*/ 742103 w 7529613"/>
              <a:gd name="connsiteY4" fmla="*/ 854514 h 6858000"/>
              <a:gd name="connsiteX5" fmla="*/ 785881 w 7529613"/>
              <a:gd name="connsiteY5" fmla="*/ 750263 h 6858000"/>
              <a:gd name="connsiteX6" fmla="*/ 978978 w 7529613"/>
              <a:gd name="connsiteY6" fmla="*/ 331786 h 6858000"/>
              <a:gd name="connsiteX7" fmla="*/ 1155717 w 7529613"/>
              <a:gd name="connsiteY7" fmla="*/ 0 h 6858000"/>
              <a:gd name="connsiteX8" fmla="*/ 1098249 w 7529613"/>
              <a:gd name="connsiteY8" fmla="*/ 0 h 6858000"/>
              <a:gd name="connsiteX9" fmla="*/ 991458 w 7529613"/>
              <a:gd name="connsiteY9" fmla="*/ 196614 h 6858000"/>
              <a:gd name="connsiteX10" fmla="*/ 493941 w 7529613"/>
              <a:gd name="connsiteY10" fmla="*/ 1371196 h 6858000"/>
              <a:gd name="connsiteX11" fmla="*/ 46485 w 7529613"/>
              <a:gd name="connsiteY11" fmla="*/ 3331516 h 6858000"/>
              <a:gd name="connsiteX12" fmla="*/ 12252 w 7529613"/>
              <a:gd name="connsiteY12" fmla="*/ 4357388 h 6858000"/>
              <a:gd name="connsiteX13" fmla="*/ 170821 w 7529613"/>
              <a:gd name="connsiteY13" fmla="*/ 5552906 h 6858000"/>
              <a:gd name="connsiteX14" fmla="*/ 537265 w 7529613"/>
              <a:gd name="connsiteY14" fmla="*/ 6828295 h 6858000"/>
              <a:gd name="connsiteX15" fmla="*/ 549692 w 7529613"/>
              <a:gd name="connsiteY15" fmla="*/ 6858000 h 6858000"/>
              <a:gd name="connsiteX16" fmla="*/ 602234 w 7529613"/>
              <a:gd name="connsiteY16" fmla="*/ 6858000 h 6858000"/>
              <a:gd name="connsiteX17" fmla="*/ 595414 w 7529613"/>
              <a:gd name="connsiteY17" fmla="*/ 6841549 h 6858000"/>
              <a:gd name="connsiteX18" fmla="*/ 364260 w 7529613"/>
              <a:gd name="connsiteY18" fmla="*/ 6142729 h 6858000"/>
              <a:gd name="connsiteX19" fmla="*/ 213071 w 7529613"/>
              <a:gd name="connsiteY19" fmla="*/ 5513923 h 6858000"/>
              <a:gd name="connsiteX20" fmla="*/ 211290 w 7529613"/>
              <a:gd name="connsiteY20" fmla="*/ 5480401 h 6858000"/>
              <a:gd name="connsiteX21" fmla="*/ 311446 w 7529613"/>
              <a:gd name="connsiteY21" fmla="*/ 5830359 h 6858000"/>
              <a:gd name="connsiteX22" fmla="*/ 622963 w 7529613"/>
              <a:gd name="connsiteY22" fmla="*/ 6670527 h 6858000"/>
              <a:gd name="connsiteX23" fmla="*/ 710464 w 7529613"/>
              <a:gd name="connsiteY23" fmla="*/ 6858000 h 6858000"/>
              <a:gd name="connsiteX24" fmla="*/ 7529613 w 7529613"/>
              <a:gd name="connsiteY2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529613" h="6858000">
                <a:moveTo>
                  <a:pt x="7529613" y="0"/>
                </a:moveTo>
                <a:lnTo>
                  <a:pt x="1222331" y="0"/>
                </a:lnTo>
                <a:lnTo>
                  <a:pt x="1126483" y="148742"/>
                </a:lnTo>
                <a:cubicBezTo>
                  <a:pt x="995323" y="365513"/>
                  <a:pt x="876174" y="589569"/>
                  <a:pt x="767554" y="819975"/>
                </a:cubicBezTo>
                <a:cubicBezTo>
                  <a:pt x="762210" y="833492"/>
                  <a:pt x="753441" y="845393"/>
                  <a:pt x="742103" y="854514"/>
                </a:cubicBezTo>
                <a:cubicBezTo>
                  <a:pt x="756737" y="819849"/>
                  <a:pt x="770991" y="784928"/>
                  <a:pt x="785881" y="750263"/>
                </a:cubicBezTo>
                <a:cubicBezTo>
                  <a:pt x="846713" y="608712"/>
                  <a:pt x="910948" y="469145"/>
                  <a:pt x="978978" y="331786"/>
                </a:cubicBezTo>
                <a:lnTo>
                  <a:pt x="1155717" y="0"/>
                </a:lnTo>
                <a:lnTo>
                  <a:pt x="1098249" y="0"/>
                </a:lnTo>
                <a:lnTo>
                  <a:pt x="991458" y="196614"/>
                </a:lnTo>
                <a:cubicBezTo>
                  <a:pt x="797017" y="573253"/>
                  <a:pt x="633548" y="966066"/>
                  <a:pt x="493941" y="1371196"/>
                </a:cubicBezTo>
                <a:cubicBezTo>
                  <a:pt x="276630" y="2007265"/>
                  <a:pt x="126659" y="2664286"/>
                  <a:pt x="46485" y="3331516"/>
                </a:cubicBezTo>
                <a:cubicBezTo>
                  <a:pt x="4488" y="3672965"/>
                  <a:pt x="-14219" y="4013908"/>
                  <a:pt x="12252" y="4357388"/>
                </a:cubicBezTo>
                <a:cubicBezTo>
                  <a:pt x="43558" y="4758899"/>
                  <a:pt x="90773" y="5157998"/>
                  <a:pt x="170821" y="5552906"/>
                </a:cubicBezTo>
                <a:cubicBezTo>
                  <a:pt x="259109" y="5988893"/>
                  <a:pt x="378967" y="6414594"/>
                  <a:pt x="537265" y="6828295"/>
                </a:cubicBezTo>
                <a:lnTo>
                  <a:pt x="549692" y="6858000"/>
                </a:lnTo>
                <a:lnTo>
                  <a:pt x="602234" y="6858000"/>
                </a:lnTo>
                <a:lnTo>
                  <a:pt x="595414" y="6841549"/>
                </a:lnTo>
                <a:cubicBezTo>
                  <a:pt x="507884" y="6614016"/>
                  <a:pt x="431296" y="6380817"/>
                  <a:pt x="364260" y="6142729"/>
                </a:cubicBezTo>
                <a:cubicBezTo>
                  <a:pt x="305974" y="5935370"/>
                  <a:pt x="262958" y="5723695"/>
                  <a:pt x="213071" y="5513923"/>
                </a:cubicBezTo>
                <a:cubicBezTo>
                  <a:pt x="211892" y="5502788"/>
                  <a:pt x="211299" y="5491601"/>
                  <a:pt x="211290" y="5480401"/>
                </a:cubicBezTo>
                <a:cubicBezTo>
                  <a:pt x="247814" y="5607635"/>
                  <a:pt x="276958" y="5719759"/>
                  <a:pt x="311446" y="5830359"/>
                </a:cubicBezTo>
                <a:cubicBezTo>
                  <a:pt x="401357" y="6118381"/>
                  <a:pt x="505060" y="6398531"/>
                  <a:pt x="622963" y="6670527"/>
                </a:cubicBezTo>
                <a:lnTo>
                  <a:pt x="710464" y="6858000"/>
                </a:lnTo>
                <a:lnTo>
                  <a:pt x="7529613" y="6858000"/>
                </a:lnTo>
                <a:close/>
              </a:path>
            </a:pathLst>
          </a:custGeom>
          <a:solidFill>
            <a:schemeClr val="accent2"/>
          </a:solidFill>
          <a:ln w="685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D409A7-BAF8-0CDB-DB2D-8DE8D9C3E534}"/>
              </a:ext>
            </a:extLst>
          </p:cNvPr>
          <p:cNvSpPr txBox="1"/>
          <p:nvPr/>
        </p:nvSpPr>
        <p:spPr>
          <a:xfrm>
            <a:off x="5622061" y="762538"/>
            <a:ext cx="5649349" cy="31998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Is there enough food in the world to go around?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63DAB858-5A0C-4AFF-AAC6-705EDF8DB7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17682" y="4043302"/>
            <a:ext cx="5303520" cy="18288"/>
          </a:xfrm>
          <a:custGeom>
            <a:avLst/>
            <a:gdLst>
              <a:gd name="connsiteX0" fmla="*/ 0 w 5303520"/>
              <a:gd name="connsiteY0" fmla="*/ 0 h 18288"/>
              <a:gd name="connsiteX1" fmla="*/ 556870 w 5303520"/>
              <a:gd name="connsiteY1" fmla="*/ 0 h 18288"/>
              <a:gd name="connsiteX2" fmla="*/ 1272845 w 5303520"/>
              <a:gd name="connsiteY2" fmla="*/ 0 h 18288"/>
              <a:gd name="connsiteX3" fmla="*/ 1882750 w 5303520"/>
              <a:gd name="connsiteY3" fmla="*/ 0 h 18288"/>
              <a:gd name="connsiteX4" fmla="*/ 2439619 w 5303520"/>
              <a:gd name="connsiteY4" fmla="*/ 0 h 18288"/>
              <a:gd name="connsiteX5" fmla="*/ 3155594 w 5303520"/>
              <a:gd name="connsiteY5" fmla="*/ 0 h 18288"/>
              <a:gd name="connsiteX6" fmla="*/ 3818534 w 5303520"/>
              <a:gd name="connsiteY6" fmla="*/ 0 h 18288"/>
              <a:gd name="connsiteX7" fmla="*/ 4481474 w 5303520"/>
              <a:gd name="connsiteY7" fmla="*/ 0 h 18288"/>
              <a:gd name="connsiteX8" fmla="*/ 5303520 w 5303520"/>
              <a:gd name="connsiteY8" fmla="*/ 0 h 18288"/>
              <a:gd name="connsiteX9" fmla="*/ 5303520 w 5303520"/>
              <a:gd name="connsiteY9" fmla="*/ 18288 h 18288"/>
              <a:gd name="connsiteX10" fmla="*/ 4746650 w 5303520"/>
              <a:gd name="connsiteY10" fmla="*/ 18288 h 18288"/>
              <a:gd name="connsiteX11" fmla="*/ 4242816 w 5303520"/>
              <a:gd name="connsiteY11" fmla="*/ 18288 h 18288"/>
              <a:gd name="connsiteX12" fmla="*/ 3526841 w 5303520"/>
              <a:gd name="connsiteY12" fmla="*/ 18288 h 18288"/>
              <a:gd name="connsiteX13" fmla="*/ 2969971 w 5303520"/>
              <a:gd name="connsiteY13" fmla="*/ 18288 h 18288"/>
              <a:gd name="connsiteX14" fmla="*/ 2253996 w 5303520"/>
              <a:gd name="connsiteY14" fmla="*/ 18288 h 18288"/>
              <a:gd name="connsiteX15" fmla="*/ 1484986 w 5303520"/>
              <a:gd name="connsiteY15" fmla="*/ 18288 h 18288"/>
              <a:gd name="connsiteX16" fmla="*/ 875081 w 5303520"/>
              <a:gd name="connsiteY16" fmla="*/ 18288 h 18288"/>
              <a:gd name="connsiteX17" fmla="*/ 0 w 5303520"/>
              <a:gd name="connsiteY17" fmla="*/ 18288 h 18288"/>
              <a:gd name="connsiteX18" fmla="*/ 0 w 530352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303520" h="18288" fill="none" extrusionOk="0">
                <a:moveTo>
                  <a:pt x="0" y="0"/>
                </a:moveTo>
                <a:cubicBezTo>
                  <a:pt x="191807" y="-19560"/>
                  <a:pt x="373092" y="14032"/>
                  <a:pt x="556870" y="0"/>
                </a:cubicBezTo>
                <a:cubicBezTo>
                  <a:pt x="740648" y="-14032"/>
                  <a:pt x="1109645" y="5886"/>
                  <a:pt x="1272845" y="0"/>
                </a:cubicBezTo>
                <a:cubicBezTo>
                  <a:pt x="1436045" y="-5886"/>
                  <a:pt x="1723352" y="-21940"/>
                  <a:pt x="1882750" y="0"/>
                </a:cubicBezTo>
                <a:cubicBezTo>
                  <a:pt x="2042148" y="21940"/>
                  <a:pt x="2308812" y="-23394"/>
                  <a:pt x="2439619" y="0"/>
                </a:cubicBezTo>
                <a:cubicBezTo>
                  <a:pt x="2570426" y="23394"/>
                  <a:pt x="2936980" y="-3315"/>
                  <a:pt x="3155594" y="0"/>
                </a:cubicBezTo>
                <a:cubicBezTo>
                  <a:pt x="3374208" y="3315"/>
                  <a:pt x="3528026" y="24519"/>
                  <a:pt x="3818534" y="0"/>
                </a:cubicBezTo>
                <a:cubicBezTo>
                  <a:pt x="4109042" y="-24519"/>
                  <a:pt x="4161759" y="-18720"/>
                  <a:pt x="4481474" y="0"/>
                </a:cubicBezTo>
                <a:cubicBezTo>
                  <a:pt x="4801189" y="18720"/>
                  <a:pt x="5011126" y="27308"/>
                  <a:pt x="5303520" y="0"/>
                </a:cubicBezTo>
                <a:cubicBezTo>
                  <a:pt x="5304050" y="6954"/>
                  <a:pt x="5304254" y="12839"/>
                  <a:pt x="5303520" y="18288"/>
                </a:cubicBezTo>
                <a:cubicBezTo>
                  <a:pt x="5132450" y="501"/>
                  <a:pt x="4953391" y="18714"/>
                  <a:pt x="4746650" y="18288"/>
                </a:cubicBezTo>
                <a:cubicBezTo>
                  <a:pt x="4539909" y="17863"/>
                  <a:pt x="4361261" y="7168"/>
                  <a:pt x="4242816" y="18288"/>
                </a:cubicBezTo>
                <a:cubicBezTo>
                  <a:pt x="4124371" y="29408"/>
                  <a:pt x="3754907" y="21026"/>
                  <a:pt x="3526841" y="18288"/>
                </a:cubicBezTo>
                <a:cubicBezTo>
                  <a:pt x="3298775" y="15550"/>
                  <a:pt x="3164473" y="3913"/>
                  <a:pt x="2969971" y="18288"/>
                </a:cubicBezTo>
                <a:cubicBezTo>
                  <a:pt x="2775469" y="32664"/>
                  <a:pt x="2608536" y="2050"/>
                  <a:pt x="2253996" y="18288"/>
                </a:cubicBezTo>
                <a:cubicBezTo>
                  <a:pt x="1899456" y="34526"/>
                  <a:pt x="1752044" y="28789"/>
                  <a:pt x="1484986" y="18288"/>
                </a:cubicBezTo>
                <a:cubicBezTo>
                  <a:pt x="1217928" y="7788"/>
                  <a:pt x="1060609" y="-4784"/>
                  <a:pt x="875081" y="18288"/>
                </a:cubicBezTo>
                <a:cubicBezTo>
                  <a:pt x="689553" y="41360"/>
                  <a:pt x="188846" y="25228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303520" h="18288" stroke="0" extrusionOk="0">
                <a:moveTo>
                  <a:pt x="0" y="0"/>
                </a:moveTo>
                <a:cubicBezTo>
                  <a:pt x="181149" y="2038"/>
                  <a:pt x="442175" y="-27591"/>
                  <a:pt x="609905" y="0"/>
                </a:cubicBezTo>
                <a:cubicBezTo>
                  <a:pt x="777636" y="27591"/>
                  <a:pt x="947554" y="-24271"/>
                  <a:pt x="1113739" y="0"/>
                </a:cubicBezTo>
                <a:cubicBezTo>
                  <a:pt x="1279924" y="24271"/>
                  <a:pt x="1721318" y="-30891"/>
                  <a:pt x="1882750" y="0"/>
                </a:cubicBezTo>
                <a:cubicBezTo>
                  <a:pt x="2044182" y="30891"/>
                  <a:pt x="2270822" y="-14002"/>
                  <a:pt x="2492654" y="0"/>
                </a:cubicBezTo>
                <a:cubicBezTo>
                  <a:pt x="2714486" y="14002"/>
                  <a:pt x="2822632" y="27292"/>
                  <a:pt x="3102559" y="0"/>
                </a:cubicBezTo>
                <a:cubicBezTo>
                  <a:pt x="3382487" y="-27292"/>
                  <a:pt x="3489743" y="-31235"/>
                  <a:pt x="3871570" y="0"/>
                </a:cubicBezTo>
                <a:cubicBezTo>
                  <a:pt x="4253397" y="31235"/>
                  <a:pt x="4301475" y="22800"/>
                  <a:pt x="4428439" y="0"/>
                </a:cubicBezTo>
                <a:cubicBezTo>
                  <a:pt x="4555403" y="-22800"/>
                  <a:pt x="5018410" y="43534"/>
                  <a:pt x="5303520" y="0"/>
                </a:cubicBezTo>
                <a:cubicBezTo>
                  <a:pt x="5302837" y="5414"/>
                  <a:pt x="5302800" y="12510"/>
                  <a:pt x="5303520" y="18288"/>
                </a:cubicBezTo>
                <a:cubicBezTo>
                  <a:pt x="5082751" y="18456"/>
                  <a:pt x="4993374" y="24100"/>
                  <a:pt x="4746650" y="18288"/>
                </a:cubicBezTo>
                <a:cubicBezTo>
                  <a:pt x="4499926" y="12477"/>
                  <a:pt x="4368648" y="-7187"/>
                  <a:pt x="4083710" y="18288"/>
                </a:cubicBezTo>
                <a:cubicBezTo>
                  <a:pt x="3798772" y="43763"/>
                  <a:pt x="3729434" y="5501"/>
                  <a:pt x="3473806" y="18288"/>
                </a:cubicBezTo>
                <a:cubicBezTo>
                  <a:pt x="3218178" y="31075"/>
                  <a:pt x="3056855" y="30003"/>
                  <a:pt x="2704795" y="18288"/>
                </a:cubicBezTo>
                <a:cubicBezTo>
                  <a:pt x="2352735" y="6573"/>
                  <a:pt x="2319447" y="29257"/>
                  <a:pt x="1935785" y="18288"/>
                </a:cubicBezTo>
                <a:cubicBezTo>
                  <a:pt x="1552123" y="7320"/>
                  <a:pt x="1532619" y="-467"/>
                  <a:pt x="1378915" y="18288"/>
                </a:cubicBezTo>
                <a:cubicBezTo>
                  <a:pt x="1225211" y="37043"/>
                  <a:pt x="1038692" y="34308"/>
                  <a:pt x="715975" y="18288"/>
                </a:cubicBezTo>
                <a:cubicBezTo>
                  <a:pt x="393258" y="2268"/>
                  <a:pt x="303768" y="26944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logo with text and letters&#10;&#10;Description automatically generated with medium confidence">
            <a:extLst>
              <a:ext uri="{FF2B5EF4-FFF2-40B4-BE49-F238E27FC236}">
                <a16:creationId xmlns:a16="http://schemas.microsoft.com/office/drawing/2014/main" id="{9FDA908F-3BD7-ED26-1494-1C6B44F0B6D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328" t="50908" r="5328" b="4297"/>
          <a:stretch/>
        </p:blipFill>
        <p:spPr>
          <a:xfrm>
            <a:off x="1763549" y="6045140"/>
            <a:ext cx="2159475" cy="723455"/>
          </a:xfrm>
          <a:prstGeom prst="rect">
            <a:avLst/>
          </a:prstGeom>
        </p:spPr>
      </p:pic>
      <p:pic>
        <p:nvPicPr>
          <p:cNvPr id="5" name="Picture 4" descr="A black and orange text&#10;&#10;Description automatically generated">
            <a:extLst>
              <a:ext uri="{FF2B5EF4-FFF2-40B4-BE49-F238E27FC236}">
                <a16:creationId xmlns:a16="http://schemas.microsoft.com/office/drawing/2014/main" id="{BC31CDAC-6E29-B429-8EA6-2415A3B793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00" y="6081352"/>
            <a:ext cx="1704154" cy="592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9050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4E1BEB12-92AF-4445-98AD-4C7756E7C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69476" y="220196"/>
            <a:ext cx="9422524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09800" y="2099696"/>
            <a:ext cx="1942241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1613162" y="1492572"/>
            <a:ext cx="2987899" cy="2987899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8FA559-4B44-94CC-C908-0DA4AC30A0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17563" y="2362389"/>
            <a:ext cx="7644627" cy="1543690"/>
          </a:xfrm>
        </p:spPr>
        <p:txBody>
          <a:bodyPr>
            <a:normAutofit fontScale="90000"/>
          </a:bodyPr>
          <a:lstStyle/>
          <a:p>
            <a:pPr algn="r"/>
            <a:br>
              <a:rPr lang="en-GB" sz="2400" dirty="0">
                <a:latin typeface="+mn-lt"/>
              </a:rPr>
            </a:br>
            <a:br>
              <a:rPr lang="en-GB" sz="2400" dirty="0">
                <a:latin typeface="+mn-lt"/>
              </a:rPr>
            </a:br>
            <a:br>
              <a:rPr lang="en-GB" sz="2400" dirty="0">
                <a:latin typeface="+mn-lt"/>
              </a:rPr>
            </a:br>
            <a:br>
              <a:rPr lang="en-GB" sz="3100" dirty="0">
                <a:latin typeface="+mn-lt"/>
              </a:rPr>
            </a:br>
            <a:r>
              <a:rPr lang="en-GB" sz="4000" dirty="0">
                <a:latin typeface="+mn-lt"/>
              </a:rPr>
              <a:t>“The world can provide food to feed twice its current population. Therefore, in a world overflowing with riches, </a:t>
            </a:r>
            <a:endParaRPr lang="en-GB" sz="2400" dirty="0"/>
          </a:p>
        </p:txBody>
      </p:sp>
      <p:pic>
        <p:nvPicPr>
          <p:cNvPr id="3" name="Picture 2" descr="A logo with text and letters&#10;&#10;Description automatically generated with medium confidence">
            <a:extLst>
              <a:ext uri="{FF2B5EF4-FFF2-40B4-BE49-F238E27FC236}">
                <a16:creationId xmlns:a16="http://schemas.microsoft.com/office/drawing/2014/main" id="{61FFDEC5-D5C0-8C7E-BA57-56BF1E7404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328" t="50908" r="5328" b="4297"/>
          <a:stretch/>
        </p:blipFill>
        <p:spPr>
          <a:xfrm>
            <a:off x="9918198" y="6047480"/>
            <a:ext cx="2159475" cy="723455"/>
          </a:xfrm>
          <a:prstGeom prst="rect">
            <a:avLst/>
          </a:prstGeom>
        </p:spPr>
      </p:pic>
      <p:pic>
        <p:nvPicPr>
          <p:cNvPr id="5" name="Picture 4" descr="A black and orange text&#10;&#10;Description automatically generated">
            <a:extLst>
              <a:ext uri="{FF2B5EF4-FFF2-40B4-BE49-F238E27FC236}">
                <a16:creationId xmlns:a16="http://schemas.microsoft.com/office/drawing/2014/main" id="{1F8FB9F0-8837-DF4E-4506-93B2949096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0549" y="6083692"/>
            <a:ext cx="1704154" cy="592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4410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6" name="Rectangle 1030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Globe Clipart Images - Free Download on Freepik">
            <a:extLst>
              <a:ext uri="{FF2B5EF4-FFF2-40B4-BE49-F238E27FC236}">
                <a16:creationId xmlns:a16="http://schemas.microsoft.com/office/drawing/2014/main" id="{1E343BF0-D406-5167-AC56-5864BF684C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14" b="30436"/>
          <a:stretch/>
        </p:blipFill>
        <p:spPr bwMode="auto">
          <a:xfrm>
            <a:off x="-3047" y="10"/>
            <a:ext cx="1219199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8" name="Rectangle 1032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yellow rectangular object on a black background&#10;&#10;Description automatically generated">
            <a:extLst>
              <a:ext uri="{FF2B5EF4-FFF2-40B4-BE49-F238E27FC236}">
                <a16:creationId xmlns:a16="http://schemas.microsoft.com/office/drawing/2014/main" id="{C44402CA-1A8C-F17A-FE87-F2E69BF63B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3077" y="-1318884"/>
            <a:ext cx="13219884" cy="934586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75B8EAC-54D4-C13A-0070-A72C87F87471}"/>
              </a:ext>
            </a:extLst>
          </p:cNvPr>
          <p:cNvSpPr txBox="1"/>
          <p:nvPr/>
        </p:nvSpPr>
        <p:spPr>
          <a:xfrm>
            <a:off x="1063752" y="919151"/>
            <a:ext cx="10058400" cy="35747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200" b="1" dirty="0">
                <a:latin typeface="+mj-lt"/>
                <a:ea typeface="+mj-ea"/>
                <a:cs typeface="+mj-cs"/>
              </a:rPr>
              <a:t>When you think of people going hungry where in the world do you see it happening?</a:t>
            </a:r>
          </a:p>
        </p:txBody>
      </p:sp>
      <p:pic>
        <p:nvPicPr>
          <p:cNvPr id="4" name="Picture 3" descr="A logo with text and letters&#10;&#10;Description automatically generated with medium confidence">
            <a:extLst>
              <a:ext uri="{FF2B5EF4-FFF2-40B4-BE49-F238E27FC236}">
                <a16:creationId xmlns:a16="http://schemas.microsoft.com/office/drawing/2014/main" id="{831BA46E-D348-FD1C-3340-091E6696506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328" t="50908" r="5328" b="4297"/>
          <a:stretch/>
        </p:blipFill>
        <p:spPr>
          <a:xfrm>
            <a:off x="-40919" y="6074074"/>
            <a:ext cx="2159475" cy="723455"/>
          </a:xfrm>
          <a:prstGeom prst="rect">
            <a:avLst/>
          </a:prstGeom>
        </p:spPr>
      </p:pic>
      <p:pic>
        <p:nvPicPr>
          <p:cNvPr id="5" name="Picture 4" descr="A black and orange text&#10;&#10;Description automatically generated">
            <a:extLst>
              <a:ext uri="{FF2B5EF4-FFF2-40B4-BE49-F238E27FC236}">
                <a16:creationId xmlns:a16="http://schemas.microsoft.com/office/drawing/2014/main" id="{F4CEA5FE-C3E4-29B3-3B71-A839DC33DC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09" y="5425734"/>
            <a:ext cx="1704154" cy="592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35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071459" y="962575"/>
            <a:ext cx="4802076" cy="33343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b="1" kern="1200" dirty="0">
                <a:solidFill>
                  <a:schemeClr val="tx1"/>
                </a:solidFill>
                <a:latin typeface="Avenir Book" panose="02000503020000020003" pitchFamily="2" charset="0"/>
                <a:ea typeface="+mj-ea"/>
                <a:cs typeface="+mj-cs"/>
              </a:rPr>
              <a:t>Do we experience real hunger in the UK?</a:t>
            </a:r>
          </a:p>
        </p:txBody>
      </p:sp>
      <p:sp>
        <p:nvSpPr>
          <p:cNvPr id="1033" name="Oval 1032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UK Map | Maps of United Kingdom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58" r="1" b="8281"/>
          <a:stretch/>
        </p:blipFill>
        <p:spPr bwMode="auto"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5" name="Arc 1034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2" descr="Becoming a Unicef UK Rights Respecting School - TEM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47" r="12594" b="3"/>
          <a:stretch/>
        </p:blipFill>
        <p:spPr bwMode="auto">
          <a:xfrm>
            <a:off x="6538007" y="6097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A red rectangular object with white background&#10;&#10;Description automatically generated">
            <a:extLst>
              <a:ext uri="{FF2B5EF4-FFF2-40B4-BE49-F238E27FC236}">
                <a16:creationId xmlns:a16="http://schemas.microsoft.com/office/drawing/2014/main" id="{A80A8043-F423-AA81-B4D3-02D9035B1CB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2" t="28654" r="9810" b="28020"/>
          <a:stretch/>
        </p:blipFill>
        <p:spPr>
          <a:xfrm>
            <a:off x="-194873" y="4287187"/>
            <a:ext cx="7570033" cy="2380624"/>
          </a:xfrm>
          <a:prstGeom prst="rect">
            <a:avLst/>
          </a:prstGeom>
        </p:spPr>
      </p:pic>
      <p:pic>
        <p:nvPicPr>
          <p:cNvPr id="2" name="Picture 1" descr="A logo with text and letters&#10;&#10;Description automatically generated with medium confidence">
            <a:extLst>
              <a:ext uri="{FF2B5EF4-FFF2-40B4-BE49-F238E27FC236}">
                <a16:creationId xmlns:a16="http://schemas.microsoft.com/office/drawing/2014/main" id="{FD983C48-1850-1745-6C8F-BB3674E21E8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328" t="50908" r="5328" b="4297"/>
          <a:stretch/>
        </p:blipFill>
        <p:spPr>
          <a:xfrm>
            <a:off x="1776667" y="153977"/>
            <a:ext cx="2159475" cy="723455"/>
          </a:xfrm>
          <a:prstGeom prst="rect">
            <a:avLst/>
          </a:prstGeom>
        </p:spPr>
      </p:pic>
      <p:pic>
        <p:nvPicPr>
          <p:cNvPr id="6" name="Picture 5" descr="A black and orange text&#10;&#10;Description automatically generated">
            <a:extLst>
              <a:ext uri="{FF2B5EF4-FFF2-40B4-BE49-F238E27FC236}">
                <a16:creationId xmlns:a16="http://schemas.microsoft.com/office/drawing/2014/main" id="{37523617-1F6A-D213-4B00-9A75FAE1C6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18" y="190189"/>
            <a:ext cx="1704154" cy="59235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0043232-05D2-ADC4-EA19-5A5A5150976D}"/>
              </a:ext>
            </a:extLst>
          </p:cNvPr>
          <p:cNvSpPr txBox="1"/>
          <p:nvPr/>
        </p:nvSpPr>
        <p:spPr>
          <a:xfrm>
            <a:off x="292041" y="4562189"/>
            <a:ext cx="6768326" cy="18602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solidFill>
                  <a:schemeClr val="bg1"/>
                </a:solidFill>
                <a:latin typeface="Avenir Book" panose="02000503020000020003" pitchFamily="2" charset="0"/>
              </a:rPr>
              <a:t>Article 24 (health and health services) Every child has the right to the best possible health. Governments must provide good quality health care, clean water, nutritious food, and a clean environment and education on health and well-being so that children can stay healthy. Richer countries must help poorer countries achieve this.</a:t>
            </a:r>
          </a:p>
        </p:txBody>
      </p:sp>
    </p:spTree>
    <p:extLst>
      <p:ext uri="{BB962C8B-B14F-4D97-AF65-F5344CB8AC3E}">
        <p14:creationId xmlns:p14="http://schemas.microsoft.com/office/powerpoint/2010/main" val="20666605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9">
            <a:extLst>
              <a:ext uri="{FF2B5EF4-FFF2-40B4-BE49-F238E27FC236}">
                <a16:creationId xmlns:a16="http://schemas.microsoft.com/office/drawing/2014/main" id="{9412A842-B9E7-4C3C-B662-F4D51B2DAB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1">
            <a:extLst>
              <a:ext uri="{FF2B5EF4-FFF2-40B4-BE49-F238E27FC236}">
                <a16:creationId xmlns:a16="http://schemas.microsoft.com/office/drawing/2014/main" id="{7C5032A8-28E7-4286-A04C-60ED3D7C1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37231" y="0"/>
            <a:ext cx="4454769" cy="6858000"/>
          </a:xfrm>
          <a:custGeom>
            <a:avLst/>
            <a:gdLst>
              <a:gd name="connsiteX0" fmla="*/ 5006297 w 5006297"/>
              <a:gd name="connsiteY0" fmla="*/ 0 h 6858000"/>
              <a:gd name="connsiteX1" fmla="*/ 1229608 w 5006297"/>
              <a:gd name="connsiteY1" fmla="*/ 0 h 6858000"/>
              <a:gd name="connsiteX2" fmla="*/ 1128285 w 5006297"/>
              <a:gd name="connsiteY2" fmla="*/ 156518 h 6858000"/>
              <a:gd name="connsiteX3" fmla="*/ 768782 w 5006297"/>
              <a:gd name="connsiteY3" fmla="*/ 825746 h 6858000"/>
              <a:gd name="connsiteX4" fmla="*/ 743290 w 5006297"/>
              <a:gd name="connsiteY4" fmla="*/ 860183 h 6858000"/>
              <a:gd name="connsiteX5" fmla="*/ 787138 w 5006297"/>
              <a:gd name="connsiteY5" fmla="*/ 756243 h 6858000"/>
              <a:gd name="connsiteX6" fmla="*/ 980544 w 5006297"/>
              <a:gd name="connsiteY6" fmla="*/ 339016 h 6858000"/>
              <a:gd name="connsiteX7" fmla="*/ 1161966 w 5006297"/>
              <a:gd name="connsiteY7" fmla="*/ 0 h 6858000"/>
              <a:gd name="connsiteX8" fmla="*/ 1104491 w 5006297"/>
              <a:gd name="connsiteY8" fmla="*/ 0 h 6858000"/>
              <a:gd name="connsiteX9" fmla="*/ 993044 w 5006297"/>
              <a:gd name="connsiteY9" fmla="*/ 204247 h 6858000"/>
              <a:gd name="connsiteX10" fmla="*/ 494731 w 5006297"/>
              <a:gd name="connsiteY10" fmla="*/ 1375322 h 6858000"/>
              <a:gd name="connsiteX11" fmla="*/ 46559 w 5006297"/>
              <a:gd name="connsiteY11" fmla="*/ 3329787 h 6858000"/>
              <a:gd name="connsiteX12" fmla="*/ 12272 w 5006297"/>
              <a:gd name="connsiteY12" fmla="*/ 4352595 h 6858000"/>
              <a:gd name="connsiteX13" fmla="*/ 171094 w 5006297"/>
              <a:gd name="connsiteY13" fmla="*/ 5544543 h 6858000"/>
              <a:gd name="connsiteX14" fmla="*/ 538125 w 5006297"/>
              <a:gd name="connsiteY14" fmla="*/ 6816123 h 6858000"/>
              <a:gd name="connsiteX15" fmla="*/ 555724 w 5006297"/>
              <a:gd name="connsiteY15" fmla="*/ 6858000 h 6858000"/>
              <a:gd name="connsiteX16" fmla="*/ 608303 w 5006297"/>
              <a:gd name="connsiteY16" fmla="*/ 6858000 h 6858000"/>
              <a:gd name="connsiteX17" fmla="*/ 596366 w 5006297"/>
              <a:gd name="connsiteY17" fmla="*/ 6829337 h 6858000"/>
              <a:gd name="connsiteX18" fmla="*/ 364843 w 5006297"/>
              <a:gd name="connsiteY18" fmla="*/ 6132604 h 6858000"/>
              <a:gd name="connsiteX19" fmla="*/ 213412 w 5006297"/>
              <a:gd name="connsiteY19" fmla="*/ 5505676 h 6858000"/>
              <a:gd name="connsiteX20" fmla="*/ 211628 w 5006297"/>
              <a:gd name="connsiteY20" fmla="*/ 5472254 h 6858000"/>
              <a:gd name="connsiteX21" fmla="*/ 311945 w 5006297"/>
              <a:gd name="connsiteY21" fmla="*/ 5821167 h 6858000"/>
              <a:gd name="connsiteX22" fmla="*/ 623960 w 5006297"/>
              <a:gd name="connsiteY22" fmla="*/ 6658826 h 6858000"/>
              <a:gd name="connsiteX23" fmla="*/ 717350 w 5006297"/>
              <a:gd name="connsiteY23" fmla="*/ 6858000 h 6858000"/>
              <a:gd name="connsiteX24" fmla="*/ 5006297 w 5006297"/>
              <a:gd name="connsiteY2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006297" h="6858000">
                <a:moveTo>
                  <a:pt x="5006297" y="0"/>
                </a:moveTo>
                <a:lnTo>
                  <a:pt x="1229608" y="0"/>
                </a:lnTo>
                <a:lnTo>
                  <a:pt x="1128285" y="156518"/>
                </a:lnTo>
                <a:cubicBezTo>
                  <a:pt x="996915" y="372642"/>
                  <a:pt x="877575" y="596029"/>
                  <a:pt x="768782" y="825746"/>
                </a:cubicBezTo>
                <a:cubicBezTo>
                  <a:pt x="763429" y="839224"/>
                  <a:pt x="754646" y="851089"/>
                  <a:pt x="743290" y="860183"/>
                </a:cubicBezTo>
                <a:cubicBezTo>
                  <a:pt x="757948" y="825621"/>
                  <a:pt x="772224" y="790805"/>
                  <a:pt x="787138" y="756243"/>
                </a:cubicBezTo>
                <a:cubicBezTo>
                  <a:pt x="848067" y="615114"/>
                  <a:pt x="912406" y="475964"/>
                  <a:pt x="980544" y="339016"/>
                </a:cubicBezTo>
                <a:lnTo>
                  <a:pt x="1161966" y="0"/>
                </a:lnTo>
                <a:lnTo>
                  <a:pt x="1104491" y="0"/>
                </a:lnTo>
                <a:lnTo>
                  <a:pt x="993044" y="204247"/>
                </a:lnTo>
                <a:cubicBezTo>
                  <a:pt x="798291" y="579761"/>
                  <a:pt x="634561" y="971401"/>
                  <a:pt x="494731" y="1375322"/>
                </a:cubicBezTo>
                <a:cubicBezTo>
                  <a:pt x="277072" y="2009491"/>
                  <a:pt x="126862" y="2664550"/>
                  <a:pt x="46559" y="3329787"/>
                </a:cubicBezTo>
                <a:cubicBezTo>
                  <a:pt x="4496" y="3670216"/>
                  <a:pt x="-14242" y="4010141"/>
                  <a:pt x="12272" y="4352595"/>
                </a:cubicBezTo>
                <a:cubicBezTo>
                  <a:pt x="43627" y="4752907"/>
                  <a:pt x="90918" y="5150814"/>
                  <a:pt x="171094" y="5544543"/>
                </a:cubicBezTo>
                <a:cubicBezTo>
                  <a:pt x="259524" y="5979227"/>
                  <a:pt x="379573" y="6403657"/>
                  <a:pt x="538125" y="6816123"/>
                </a:cubicBezTo>
                <a:lnTo>
                  <a:pt x="555724" y="6858000"/>
                </a:lnTo>
                <a:lnTo>
                  <a:pt x="608303" y="6858000"/>
                </a:lnTo>
                <a:lnTo>
                  <a:pt x="596366" y="6829337"/>
                </a:lnTo>
                <a:cubicBezTo>
                  <a:pt x="508696" y="6602484"/>
                  <a:pt x="431985" y="6369981"/>
                  <a:pt x="364843" y="6132604"/>
                </a:cubicBezTo>
                <a:cubicBezTo>
                  <a:pt x="306463" y="5925865"/>
                  <a:pt x="263378" y="5714822"/>
                  <a:pt x="213412" y="5505676"/>
                </a:cubicBezTo>
                <a:cubicBezTo>
                  <a:pt x="212231" y="5494574"/>
                  <a:pt x="211637" y="5483421"/>
                  <a:pt x="211628" y="5472254"/>
                </a:cubicBezTo>
                <a:cubicBezTo>
                  <a:pt x="248210" y="5599108"/>
                  <a:pt x="277401" y="5710897"/>
                  <a:pt x="311945" y="5821167"/>
                </a:cubicBezTo>
                <a:cubicBezTo>
                  <a:pt x="401999" y="6108329"/>
                  <a:pt x="505868" y="6387643"/>
                  <a:pt x="623960" y="6658826"/>
                </a:cubicBezTo>
                <a:lnTo>
                  <a:pt x="717350" y="6858000"/>
                </a:lnTo>
                <a:lnTo>
                  <a:pt x="5006297" y="6858000"/>
                </a:lnTo>
                <a:close/>
              </a:path>
            </a:pathLst>
          </a:custGeom>
          <a:solidFill>
            <a:schemeClr val="accent2"/>
          </a:solidFill>
          <a:ln w="685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998618-1F12-8601-AE5E-7C750DE63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3805" y="640823"/>
            <a:ext cx="3103194" cy="5583148"/>
          </a:xfrm>
        </p:spPr>
        <p:txBody>
          <a:bodyPr anchor="ctr">
            <a:normAutofit/>
          </a:bodyPr>
          <a:lstStyle/>
          <a:p>
            <a:r>
              <a:rPr lang="en-GB" sz="8000" b="1" dirty="0">
                <a:solidFill>
                  <a:srgbClr val="FFFFFF"/>
                </a:solidFill>
              </a:rPr>
              <a:t>Guess what?</a:t>
            </a:r>
          </a:p>
        </p:txBody>
      </p:sp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B20A6CE3-ECAA-3A7F-76A2-C69354276E2B}"/>
              </a:ext>
            </a:extLst>
          </p:cNvPr>
          <p:cNvSpPr/>
          <p:nvPr/>
        </p:nvSpPr>
        <p:spPr>
          <a:xfrm>
            <a:off x="197917" y="859158"/>
            <a:ext cx="7536266" cy="5139683"/>
          </a:xfrm>
          <a:prstGeom prst="wedgeEllipseCallou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 13 million live below the poverty line in the UK. </a:t>
            </a:r>
          </a:p>
          <a:p>
            <a:pPr algn="ctr"/>
            <a:endParaRPr lang="en-GB" sz="24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in 5 parents missed a meal to feed their children </a:t>
            </a:r>
          </a:p>
          <a:p>
            <a:pPr algn="ctr"/>
            <a:endParaRPr lang="en-GB" sz="24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Millions of food parcels were given out last year in the UK.</a:t>
            </a:r>
          </a:p>
          <a:p>
            <a:endParaRPr lang="en-GB" sz="24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A logo with text and letters&#10;&#10;Description automatically generated with medium confidence">
            <a:extLst>
              <a:ext uri="{FF2B5EF4-FFF2-40B4-BE49-F238E27FC236}">
                <a16:creationId xmlns:a16="http://schemas.microsoft.com/office/drawing/2014/main" id="{A1F469B6-9714-DB51-89D7-8DAF382E92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328" t="50908" r="5328" b="4297"/>
          <a:stretch/>
        </p:blipFill>
        <p:spPr>
          <a:xfrm>
            <a:off x="1776667" y="153977"/>
            <a:ext cx="2159475" cy="723455"/>
          </a:xfrm>
          <a:prstGeom prst="rect">
            <a:avLst/>
          </a:prstGeom>
        </p:spPr>
      </p:pic>
      <p:pic>
        <p:nvPicPr>
          <p:cNvPr id="6" name="Picture 5" descr="A black and orange text&#10;&#10;Description automatically generated">
            <a:extLst>
              <a:ext uri="{FF2B5EF4-FFF2-40B4-BE49-F238E27FC236}">
                <a16:creationId xmlns:a16="http://schemas.microsoft.com/office/drawing/2014/main" id="{D9088B47-E819-B34A-25AD-29D0909B74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18" y="190189"/>
            <a:ext cx="1704154" cy="592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7067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463B99A-73EE-4FBB-B7C4-F9F9BCC25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 descr="A logo with text and letters&#10;&#10;Description automatically generated with medium confidence">
            <a:extLst>
              <a:ext uri="{FF2B5EF4-FFF2-40B4-BE49-F238E27FC236}">
                <a16:creationId xmlns:a16="http://schemas.microsoft.com/office/drawing/2014/main" id="{DB094237-CE11-5531-51DF-A3C250F95D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268" y="-74950"/>
            <a:ext cx="8578416" cy="6415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946991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4F4E9DA1AE654FAF412090964DEA1D" ma:contentTypeVersion="10" ma:contentTypeDescription="Create a new document." ma:contentTypeScope="" ma:versionID="86da4c2866c46181ceaa06d2d75524c7">
  <xsd:schema xmlns:xsd="http://www.w3.org/2001/XMLSchema" xmlns:xs="http://www.w3.org/2001/XMLSchema" xmlns:p="http://schemas.microsoft.com/office/2006/metadata/properties" xmlns:ns3="3fb0fa6d-e83e-4770-b92e-8084405eea40" targetNamespace="http://schemas.microsoft.com/office/2006/metadata/properties" ma:root="true" ma:fieldsID="9042872c447092bfcbfbf4c1ab4a4706" ns3:_="">
    <xsd:import namespace="3fb0fa6d-e83e-4770-b92e-8084405eea4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b0fa6d-e83e-4770-b92e-8084405eea4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93AD283-7CD1-4A43-9E6B-0A66FDBFB53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34AB098-ED54-4AB2-9A9E-D665A2919B9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fb0fa6d-e83e-4770-b92e-8084405eea4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E3A3D19-F29A-4A7C-A7C3-C03F2F60A77D}">
  <ds:schemaRefs>
    <ds:schemaRef ds:uri="http://schemas.microsoft.com/office/2006/documentManagement/types"/>
    <ds:schemaRef ds:uri="http://purl.org/dc/terms/"/>
    <ds:schemaRef ds:uri="http://purl.org/dc/elements/1.1/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3fb0fa6d-e83e-4770-b92e-8084405eea40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48184</TotalTime>
  <Words>459</Words>
  <Application>Microsoft Macintosh PowerPoint</Application>
  <PresentationFormat>Widescreen</PresentationFormat>
  <Paragraphs>50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ADLaM Display</vt:lpstr>
      <vt:lpstr>Arial</vt:lpstr>
      <vt:lpstr>Avenir Black</vt:lpstr>
      <vt:lpstr>Avenir Book</vt:lpstr>
      <vt:lpstr>Avenir Medium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    “The world can provide food to feed twice its current population. Therefore, in a world overflowing with riches, </vt:lpstr>
      <vt:lpstr>PowerPoint Presentation</vt:lpstr>
      <vt:lpstr>PowerPoint Presentation</vt:lpstr>
      <vt:lpstr>Guess what?</vt:lpstr>
      <vt:lpstr>PowerPoint Presentation</vt:lpstr>
      <vt:lpstr>What do you think a food bank is?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Objective:</dc:title>
  <dc:creator>Lynne Tilby</dc:creator>
  <cp:lastModifiedBy>Dave Hadley</cp:lastModifiedBy>
  <cp:revision>43</cp:revision>
  <cp:lastPrinted>2023-09-06T08:17:52Z</cp:lastPrinted>
  <dcterms:created xsi:type="dcterms:W3CDTF">2020-07-22T09:58:54Z</dcterms:created>
  <dcterms:modified xsi:type="dcterms:W3CDTF">2023-09-11T09:53:43Z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0x010100E04F4E9DA1AE654FAF412090964DEA1D</vt:lpwstr>
  </property>
</Properties>
</file>